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8"/>
  </p:notesMasterIdLst>
  <p:handoutMasterIdLst>
    <p:handoutMasterId r:id="rId59"/>
  </p:handoutMasterIdLst>
  <p:sldIdLst>
    <p:sldId id="297" r:id="rId2"/>
    <p:sldId id="1294" r:id="rId3"/>
    <p:sldId id="1296" r:id="rId4"/>
    <p:sldId id="1298" r:id="rId5"/>
    <p:sldId id="1339" r:id="rId6"/>
    <p:sldId id="1300" r:id="rId7"/>
    <p:sldId id="1301" r:id="rId8"/>
    <p:sldId id="1302" r:id="rId9"/>
    <p:sldId id="1303" r:id="rId10"/>
    <p:sldId id="1452" r:id="rId11"/>
    <p:sldId id="1453" r:id="rId12"/>
    <p:sldId id="1382" r:id="rId13"/>
    <p:sldId id="1454" r:id="rId14"/>
    <p:sldId id="1455" r:id="rId15"/>
    <p:sldId id="1456" r:id="rId16"/>
    <p:sldId id="1457" r:id="rId17"/>
    <p:sldId id="1390" r:id="rId18"/>
    <p:sldId id="1393" r:id="rId19"/>
    <p:sldId id="1395" r:id="rId20"/>
    <p:sldId id="1405" r:id="rId21"/>
    <p:sldId id="1406" r:id="rId22"/>
    <p:sldId id="1305" r:id="rId23"/>
    <p:sldId id="1306" r:id="rId24"/>
    <p:sldId id="1308" r:id="rId25"/>
    <p:sldId id="1310" r:id="rId26"/>
    <p:sldId id="1311" r:id="rId27"/>
    <p:sldId id="1312" r:id="rId28"/>
    <p:sldId id="1314" r:id="rId29"/>
    <p:sldId id="1337" r:id="rId30"/>
    <p:sldId id="1309" r:id="rId31"/>
    <p:sldId id="1319" r:id="rId32"/>
    <p:sldId id="1322" r:id="rId33"/>
    <p:sldId id="1323" r:id="rId34"/>
    <p:sldId id="1324" r:id="rId35"/>
    <p:sldId id="1325" r:id="rId36"/>
    <p:sldId id="1320" r:id="rId37"/>
    <p:sldId id="1326" r:id="rId38"/>
    <p:sldId id="1327" r:id="rId39"/>
    <p:sldId id="1328" r:id="rId40"/>
    <p:sldId id="1329" r:id="rId41"/>
    <p:sldId id="1321" r:id="rId42"/>
    <p:sldId id="1047" r:id="rId43"/>
    <p:sldId id="1048" r:id="rId44"/>
    <p:sldId id="1049" r:id="rId45"/>
    <p:sldId id="1050" r:id="rId46"/>
    <p:sldId id="1052" r:id="rId47"/>
    <p:sldId id="1055" r:id="rId48"/>
    <p:sldId id="1056" r:id="rId49"/>
    <p:sldId id="1338" r:id="rId50"/>
    <p:sldId id="1058" r:id="rId51"/>
    <p:sldId id="1059" r:id="rId52"/>
    <p:sldId id="1332" r:id="rId53"/>
    <p:sldId id="1340" r:id="rId54"/>
    <p:sldId id="787" r:id="rId55"/>
    <p:sldId id="788" r:id="rId56"/>
    <p:sldId id="1280" r:id="rId57"/>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5"/>
    <p:restoredTop sz="91745"/>
  </p:normalViewPr>
  <p:slideViewPr>
    <p:cSldViewPr>
      <p:cViewPr varScale="1">
        <p:scale>
          <a:sx n="155" d="100"/>
          <a:sy n="155" d="100"/>
        </p:scale>
        <p:origin x="312"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31/12/2025</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31/12/2025</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31/12/2025</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31/12/2025</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31/12/2025</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31/12/2025</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31/12/2025</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31/12/2025</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31/12/2025</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31/12/2025</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19667" y="684001"/>
            <a:ext cx="10742992" cy="450836"/>
          </a:xfrm>
          <a:prstGeom prst="rect">
            <a:avLst/>
          </a:prstGeom>
        </p:spPr>
        <p:txBody>
          <a:bodyPr lIns="0" tIns="0" rIns="0" bIns="0"/>
          <a:lstStyle>
            <a:lvl1pPr marL="0" indent="0" algn="l" rtl="0">
              <a:buFont typeface="Arial" charset="0"/>
              <a:buNone/>
              <a:defRPr lang="en-GB" sz="3000" b="0" i="0" u="none" strike="noStrike" baseline="0" smtClean="0">
                <a:solidFill>
                  <a:srgbClr val="00326E"/>
                </a:solidFill>
                <a:latin typeface="Arial" charset="0"/>
                <a:ea typeface="Arial" charset="0"/>
                <a:cs typeface="Arial" charset="0"/>
              </a:defRPr>
            </a:lvl1pPr>
          </a:lstStyle>
          <a:p>
            <a:r>
              <a:rPr lang="en-GB"/>
              <a:t>Bulleted list</a:t>
            </a:r>
          </a:p>
        </p:txBody>
      </p:sp>
      <p:sp>
        <p:nvSpPr>
          <p:cNvPr id="9" name="Text Placeholder 8"/>
          <p:cNvSpPr>
            <a:spLocks noGrp="1"/>
          </p:cNvSpPr>
          <p:nvPr>
            <p:ph type="body" sz="quarter" idx="13" hasCustomPrompt="1"/>
          </p:nvPr>
        </p:nvSpPr>
        <p:spPr>
          <a:xfrm>
            <a:off x="719668" y="1512001"/>
            <a:ext cx="10742083" cy="4711700"/>
          </a:xfrm>
          <a:prstGeom prst="rect">
            <a:avLst/>
          </a:prstGeom>
        </p:spPr>
        <p:txBody>
          <a:bodyPr lIns="0" tIns="0" rIns="0" bIns="0"/>
          <a:lstStyle>
            <a:lvl1pPr marL="0" indent="0">
              <a:lnSpc>
                <a:spcPct val="100000"/>
              </a:lnSpc>
              <a:spcAft>
                <a:spcPts val="800"/>
              </a:spcAft>
              <a:buNone/>
              <a:defRPr sz="2100" b="0" i="0" spc="-31" baseline="0">
                <a:solidFill>
                  <a:srgbClr val="343433"/>
                </a:solidFill>
                <a:latin typeface="Arial" charset="0"/>
                <a:ea typeface="Arial" charset="0"/>
                <a:cs typeface="Arial" charset="0"/>
              </a:defRPr>
            </a:lvl1pPr>
            <a:lvl2pPr marL="395990" indent="-395990">
              <a:lnSpc>
                <a:spcPct val="100000"/>
              </a:lnSpc>
              <a:spcBef>
                <a:spcPts val="0"/>
              </a:spcBef>
              <a:spcAft>
                <a:spcPts val="800"/>
              </a:spcAft>
              <a:buClr>
                <a:srgbClr val="0AC8FF"/>
              </a:buClr>
              <a:buSzPct val="100000"/>
              <a:buFont typeface="LucidaGrande" charset="0"/>
              <a:buChar char="•"/>
              <a:tabLst>
                <a:tab pos="395990" algn="l"/>
              </a:tabLst>
              <a:defRPr sz="2100" b="0" i="0">
                <a:solidFill>
                  <a:srgbClr val="343433"/>
                </a:solidFill>
                <a:latin typeface="Arial" charset="0"/>
                <a:ea typeface="Arial" charset="0"/>
                <a:cs typeface="Arial" charset="0"/>
              </a:defRPr>
            </a:lvl2pPr>
            <a:lvl3pPr marL="791980" indent="-395990">
              <a:spcBef>
                <a:spcPts val="400"/>
              </a:spcBef>
              <a:spcAft>
                <a:spcPts val="1400"/>
              </a:spcAft>
              <a:buFont typeface="LucidaGrande" charset="0"/>
              <a:buChar char="-"/>
              <a:defRPr sz="2100" b="0" i="0">
                <a:solidFill>
                  <a:srgbClr val="343433"/>
                </a:solidFill>
                <a:latin typeface="Arial" charset="0"/>
                <a:ea typeface="Arial" charset="0"/>
                <a:cs typeface="Arial" charset="0"/>
              </a:defRPr>
            </a:lvl3pPr>
            <a:lvl4pPr>
              <a:spcAft>
                <a:spcPts val="800"/>
              </a:spcAft>
              <a:defRPr sz="2100" b="0" i="0">
                <a:solidFill>
                  <a:srgbClr val="343433"/>
                </a:solidFill>
                <a:latin typeface="Helvetica Neue LT Std 45 Light" charset="0"/>
                <a:ea typeface="Helvetica Neue LT Std 45 Light" charset="0"/>
                <a:cs typeface="Helvetica Neue LT Std 45 Light" charset="0"/>
              </a:defRPr>
            </a:lvl4pPr>
            <a:lvl5pPr>
              <a:spcAft>
                <a:spcPts val="800"/>
              </a:spcAft>
              <a:defRPr sz="2100" b="0" i="0">
                <a:solidFill>
                  <a:srgbClr val="343433"/>
                </a:solidFill>
                <a:latin typeface="Helvetica Neue LT Std 45 Light" charset="0"/>
                <a:ea typeface="Helvetica Neue LT Std 45 Light" charset="0"/>
                <a:cs typeface="Helvetica Neue LT Std 45 Light" charset="0"/>
              </a:defRPr>
            </a:lvl5pPr>
          </a:lstStyle>
          <a:p>
            <a:pPr lvl="0"/>
            <a:r>
              <a:rPr lang="en-GB"/>
              <a:t>Introductory line:</a:t>
            </a:r>
          </a:p>
          <a:p>
            <a:pPr lvl="1"/>
            <a:r>
              <a:rPr lang="en-GB"/>
              <a:t>bullet point </a:t>
            </a:r>
          </a:p>
          <a:p>
            <a:pPr lvl="1"/>
            <a:r>
              <a:rPr lang="en-GB"/>
              <a:t>when creating presentations, keep titles in UK DRI dark blue</a:t>
            </a:r>
          </a:p>
          <a:p>
            <a:pPr lvl="2"/>
            <a:r>
              <a:rPr lang="en-GB"/>
              <a:t>bullet point level 2</a:t>
            </a:r>
          </a:p>
          <a:p>
            <a:pPr lvl="1"/>
            <a:r>
              <a:rPr lang="en-GB"/>
              <a:t>do not use UK DRI sky blue for titles or copy</a:t>
            </a:r>
          </a:p>
          <a:p>
            <a:pPr lvl="2"/>
            <a:r>
              <a:rPr lang="en-GB"/>
              <a:t>UK DRI sky blue should be used for highlights only </a:t>
            </a:r>
            <a:br>
              <a:rPr lang="en-GB"/>
            </a:br>
            <a:r>
              <a:rPr lang="en-GB" err="1"/>
              <a:t>eg</a:t>
            </a:r>
            <a:r>
              <a:rPr lang="en-GB"/>
              <a:t> lines or bullet points</a:t>
            </a:r>
          </a:p>
          <a:p>
            <a:pPr lvl="1"/>
            <a:endParaRPr lang="en-GB"/>
          </a:p>
          <a:p>
            <a:endParaRPr lang="en-US"/>
          </a:p>
        </p:txBody>
      </p:sp>
      <p:sp>
        <p:nvSpPr>
          <p:cNvPr id="5" name="Slide Number Placeholder 4"/>
          <p:cNvSpPr>
            <a:spLocks noGrp="1"/>
          </p:cNvSpPr>
          <p:nvPr>
            <p:ph type="sldNum" sz="quarter" idx="15"/>
          </p:nvPr>
        </p:nvSpPr>
        <p:spPr/>
        <p:txBody>
          <a:bodyPr/>
          <a:lstStyle/>
          <a:p>
            <a:fld id="{5DE7DA32-08EE-2E47-89DC-05D3233974D5}" type="slidenum">
              <a:rPr lang="en-US" smtClean="0"/>
              <a:t>‹#›</a:t>
            </a:fld>
            <a:endParaRPr lang="en-US"/>
          </a:p>
        </p:txBody>
      </p:sp>
    </p:spTree>
    <p:extLst>
      <p:ext uri="{BB962C8B-B14F-4D97-AF65-F5344CB8AC3E}">
        <p14:creationId xmlns:p14="http://schemas.microsoft.com/office/powerpoint/2010/main" val="38610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31/12/2025</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2" name="Picture 1" descr="Logo PMS Blue">
            <a:extLst>
              <a:ext uri="{FF2B5EF4-FFF2-40B4-BE49-F238E27FC236}">
                <a16:creationId xmlns:a16="http://schemas.microsoft.com/office/drawing/2014/main" id="{52571082-BC42-D480-07AD-01E66F48399A}"/>
              </a:ext>
            </a:extLst>
          </p:cNvPr>
          <p:cNvPicPr>
            <a:picLocks noChangeAspect="1" noChangeArrowheads="1"/>
          </p:cNvPicPr>
          <p:nvPr userDrawn="1"/>
        </p:nvPicPr>
        <p:blipFill>
          <a:blip r:embed="rId11" r:link="rId12">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 id="2147483770" r:id="rId9"/>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80F413DA-D424-A1C3-F53D-4478451D329C}"/>
              </a:ext>
            </a:extLst>
          </p:cNvPr>
          <p:cNvSpPr txBox="1">
            <a:spLocks noChangeArrowheads="1"/>
          </p:cNvSpPr>
          <p:nvPr/>
        </p:nvSpPr>
        <p:spPr bwMode="auto">
          <a:xfrm>
            <a:off x="983432" y="1835109"/>
            <a:ext cx="1063456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Neuroscience-inspired Machine Learning </a:t>
            </a:r>
            <a:br>
              <a:rPr lang="en-GB" sz="3600" dirty="0">
                <a:solidFill>
                  <a:srgbClr val="003D7D"/>
                </a:solidFill>
              </a:rPr>
            </a:br>
            <a:r>
              <a:rPr lang="en-GB" sz="3600" dirty="0">
                <a:solidFill>
                  <a:srgbClr val="003D7D"/>
                </a:solidFill>
              </a:rPr>
              <a:t>and Applications in Neuroscience </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6" name="Text Box 4">
            <a:extLst>
              <a:ext uri="{FF2B5EF4-FFF2-40B4-BE49-F238E27FC236}">
                <a16:creationId xmlns:a16="http://schemas.microsoft.com/office/drawing/2014/main" id="{E7DC6E9B-0B10-5AE7-6D0A-ADAAA0F560E3}"/>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2026</a:t>
            </a:r>
          </a:p>
        </p:txBody>
      </p:sp>
      <p:pic>
        <p:nvPicPr>
          <p:cNvPr id="7" name="Picture 6" descr="A blue and black logo&#10;&#10;AI-generated content may be incorrect.">
            <a:extLst>
              <a:ext uri="{FF2B5EF4-FFF2-40B4-BE49-F238E27FC236}">
                <a16:creationId xmlns:a16="http://schemas.microsoft.com/office/drawing/2014/main" id="{78ED6179-F4D6-6EEA-220F-2A37D69E6A34}"/>
              </a:ext>
            </a:extLst>
          </p:cNvPr>
          <p:cNvPicPr>
            <a:picLocks noChangeAspect="1"/>
          </p:cNvPicPr>
          <p:nvPr/>
        </p:nvPicPr>
        <p:blipFill>
          <a:blip r:embed="rId3">
            <a:extLst>
              <a:ext uri="{28A0092B-C50C-407E-A947-70E740481C1C}">
                <a14:useLocalDpi xmlns:a14="http://schemas.microsoft.com/office/drawing/2010/main" val="0"/>
              </a:ext>
            </a:extLst>
          </a:blip>
          <a:srcRect t="24768" b="26367"/>
          <a:stretch>
            <a:fillRect/>
          </a:stretch>
        </p:blipFill>
        <p:spPr>
          <a:xfrm>
            <a:off x="9863988" y="5767618"/>
            <a:ext cx="1922326" cy="9393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87A0-4412-77F5-8F04-53F11BE781B9}"/>
              </a:ext>
            </a:extLst>
          </p:cNvPr>
          <p:cNvSpPr>
            <a:spLocks noGrp="1"/>
          </p:cNvSpPr>
          <p:nvPr>
            <p:ph type="title"/>
          </p:nvPr>
        </p:nvSpPr>
        <p:spPr/>
        <p:txBody>
          <a:bodyPr/>
          <a:lstStyle/>
          <a:p>
            <a:r>
              <a:rPr lang="en-GB" dirty="0"/>
              <a:t>Selective attention</a:t>
            </a:r>
          </a:p>
        </p:txBody>
      </p:sp>
      <p:sp>
        <p:nvSpPr>
          <p:cNvPr id="3" name="Slide Number Placeholder 2">
            <a:extLst>
              <a:ext uri="{FF2B5EF4-FFF2-40B4-BE49-F238E27FC236}">
                <a16:creationId xmlns:a16="http://schemas.microsoft.com/office/drawing/2014/main" id="{BCC82D5F-3E60-756D-8DBF-4660184ED15E}"/>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dirty="0"/>
          </a:p>
        </p:txBody>
      </p:sp>
      <p:pic>
        <p:nvPicPr>
          <p:cNvPr id="1026" name="Picture 2" descr="Busy streets, neon lights, photograph worthy - Mongkok, Hong Kong Traveller  Reviews - Tripadvisor">
            <a:extLst>
              <a:ext uri="{FF2B5EF4-FFF2-40B4-BE49-F238E27FC236}">
                <a16:creationId xmlns:a16="http://schemas.microsoft.com/office/drawing/2014/main" id="{D240DBF8-D754-53BC-6DCB-2642E25BA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182350"/>
            <a:ext cx="7557913" cy="50431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4A3C1C-EC41-57AE-C6D2-CE81C0F858B1}"/>
              </a:ext>
            </a:extLst>
          </p:cNvPr>
          <p:cNvSpPr txBox="1"/>
          <p:nvPr/>
        </p:nvSpPr>
        <p:spPr>
          <a:xfrm>
            <a:off x="1775521" y="6311051"/>
            <a:ext cx="1675459" cy="258532"/>
          </a:xfrm>
          <a:prstGeom prst="rect">
            <a:avLst/>
          </a:prstGeom>
          <a:noFill/>
        </p:spPr>
        <p:txBody>
          <a:bodyPr wrap="none" rtlCol="0">
            <a:spAutoFit/>
          </a:bodyPr>
          <a:lstStyle/>
          <a:p>
            <a:r>
              <a:rPr lang="en-GB" sz="1080" dirty="0">
                <a:latin typeface="Gill Sans MT" panose="020B0502020104020203" pitchFamily="34" charset="77"/>
              </a:rPr>
              <a:t>Image source: TripAdvisor</a:t>
            </a:r>
          </a:p>
        </p:txBody>
      </p:sp>
    </p:spTree>
    <p:extLst>
      <p:ext uri="{BB962C8B-B14F-4D97-AF65-F5344CB8AC3E}">
        <p14:creationId xmlns:p14="http://schemas.microsoft.com/office/powerpoint/2010/main" val="249512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9C28-12B5-0AEB-55BF-1B577E0C7F88}"/>
              </a:ext>
            </a:extLst>
          </p:cNvPr>
          <p:cNvSpPr>
            <a:spLocks noGrp="1"/>
          </p:cNvSpPr>
          <p:nvPr>
            <p:ph type="title"/>
          </p:nvPr>
        </p:nvSpPr>
        <p:spPr/>
        <p:txBody>
          <a:bodyPr/>
          <a:lstStyle/>
          <a:p>
            <a:r>
              <a:rPr lang="en-GB" dirty="0"/>
              <a:t>Attention-based models and Transformers</a:t>
            </a:r>
          </a:p>
        </p:txBody>
      </p:sp>
      <p:sp>
        <p:nvSpPr>
          <p:cNvPr id="3" name="Slide Number Placeholder 2">
            <a:extLst>
              <a:ext uri="{FF2B5EF4-FFF2-40B4-BE49-F238E27FC236}">
                <a16:creationId xmlns:a16="http://schemas.microsoft.com/office/drawing/2014/main" id="{B502EC13-59A4-1A07-B399-002B5AD13193}"/>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4" name="Picture 3" descr="A screenshot of a document&#10;&#10;Description automatically generated">
            <a:extLst>
              <a:ext uri="{FF2B5EF4-FFF2-40B4-BE49-F238E27FC236}">
                <a16:creationId xmlns:a16="http://schemas.microsoft.com/office/drawing/2014/main" id="{101BE36F-79BC-AE53-E5FE-10F825D9197E}"/>
              </a:ext>
            </a:extLst>
          </p:cNvPr>
          <p:cNvPicPr>
            <a:picLocks noChangeAspect="1"/>
          </p:cNvPicPr>
          <p:nvPr/>
        </p:nvPicPr>
        <p:blipFill>
          <a:blip r:embed="rId2"/>
          <a:stretch>
            <a:fillRect/>
          </a:stretch>
        </p:blipFill>
        <p:spPr>
          <a:xfrm>
            <a:off x="2495600" y="1412776"/>
            <a:ext cx="6413957" cy="4842248"/>
          </a:xfrm>
          <a:prstGeom prst="rect">
            <a:avLst/>
          </a:prstGeom>
        </p:spPr>
      </p:pic>
    </p:spTree>
    <p:extLst>
      <p:ext uri="{BB962C8B-B14F-4D97-AF65-F5344CB8AC3E}">
        <p14:creationId xmlns:p14="http://schemas.microsoft.com/office/powerpoint/2010/main" val="1070825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9556-EA71-06EC-515F-8623AD413F6E}"/>
              </a:ext>
            </a:extLst>
          </p:cNvPr>
          <p:cNvSpPr>
            <a:spLocks noGrp="1"/>
          </p:cNvSpPr>
          <p:nvPr>
            <p:ph type="title"/>
          </p:nvPr>
        </p:nvSpPr>
        <p:spPr/>
        <p:txBody>
          <a:bodyPr/>
          <a:lstStyle/>
          <a:p>
            <a:r>
              <a:rPr lang="en-GB" dirty="0"/>
              <a:t>Standard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15C6A-9D2B-FADE-8FEA-7FA475633ED9}"/>
                  </a:ext>
                </a:extLst>
              </p:cNvPr>
              <p:cNvSpPr>
                <a:spLocks noGrp="1"/>
              </p:cNvSpPr>
              <p:nvPr>
                <p:ph idx="1"/>
              </p:nvPr>
            </p:nvSpPr>
            <p:spPr/>
            <p:txBody>
              <a:bodyPr/>
              <a:lstStyle/>
              <a:p>
                <a:r>
                  <a:rPr lang="en-GB" dirty="0">
                    <a:effectLst/>
                  </a:rPr>
                  <a:t>A standard neural network layer </a:t>
                </a:r>
                <a14:m>
                  <m:oMath xmlns:m="http://schemas.openxmlformats.org/officeDocument/2006/math">
                    <m:r>
                      <a:rPr lang="en-GB" i="1" dirty="0" smtClean="0">
                        <a:effectLst/>
                        <a:latin typeface="Cambria Math" panose="02040503050406030204" pitchFamily="18" charset="0"/>
                      </a:rPr>
                      <m:t>𝑓</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oMath>
                </a14:m>
                <a:r>
                  <a:rPr lang="en-GB" dirty="0">
                    <a:effectLst/>
                  </a:rPr>
                  <a:t>, takes a </a:t>
                </a:r>
                <a14:m>
                  <m:oMath xmlns:m="http://schemas.openxmlformats.org/officeDocument/2006/math">
                    <m:r>
                      <a:rPr lang="en-GB" i="1" dirty="0" smtClean="0">
                        <a:effectLst/>
                        <a:latin typeface="Cambria Math" panose="02040503050406030204" pitchFamily="18" charset="0"/>
                      </a:rPr>
                      <m:t>𝐷</m:t>
                    </m:r>
                    <m:r>
                      <a:rPr lang="en-GB" i="1" dirty="0" smtClean="0">
                        <a:effectLst/>
                        <a:latin typeface="Cambria Math" panose="02040503050406030204" pitchFamily="18" charset="0"/>
                      </a:rPr>
                      <m:t> × 1 </m:t>
                    </m:r>
                  </m:oMath>
                </a14:m>
                <a:r>
                  <a:rPr lang="en-GB" dirty="0">
                    <a:effectLst/>
                  </a:rPr>
                  <a:t>input </a:t>
                </a:r>
                <a14:m>
                  <m:oMath xmlns:m="http://schemas.openxmlformats.org/officeDocument/2006/math">
                    <m:r>
                      <a:rPr lang="en-GB" i="1" dirty="0" smtClean="0">
                        <a:effectLst/>
                        <a:latin typeface="Cambria Math" panose="02040503050406030204" pitchFamily="18" charset="0"/>
                      </a:rPr>
                      <m:t>𝑥</m:t>
                    </m:r>
                  </m:oMath>
                </a14:m>
                <a:r>
                  <a:rPr lang="en-GB" dirty="0">
                    <a:effectLst/>
                  </a:rPr>
                  <a:t>, and applies a linear transformation followed by an activation function </a:t>
                </a:r>
                <a14:m>
                  <m:oMath xmlns:m="http://schemas.openxmlformats.org/officeDocument/2006/math">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a14:m>
                <a:r>
                  <a:rPr lang="en-GB" dirty="0">
                    <a:effectLst/>
                  </a:rPr>
                  <a:t>:</a:t>
                </a:r>
              </a:p>
              <a:p>
                <a:endParaRPr lang="en-GB" dirty="0"/>
              </a:p>
              <a:p>
                <a:endParaRPr lang="en-GB" dirty="0">
                  <a:effectLst/>
                </a:endParaRPr>
              </a:p>
              <a:p>
                <a:endParaRPr lang="en-GB" dirty="0"/>
              </a:p>
              <a:p>
                <a:endParaRPr lang="en-GB" dirty="0">
                  <a:effectLst/>
                </a:endParaRPr>
              </a:p>
              <a:p>
                <a:r>
                  <a:rPr lang="en-GB" dirty="0"/>
                  <a:t>Where, </a:t>
                </a:r>
                <a14:m>
                  <m:oMath xmlns:m="http://schemas.openxmlformats.org/officeDocument/2006/math">
                    <m:r>
                      <a:rPr lang="el-GR" i="1" dirty="0" smtClean="0">
                        <a:latin typeface="Cambria Math" panose="02040503050406030204" pitchFamily="18" charset="0"/>
                      </a:rPr>
                      <m:t>𝛽</m:t>
                    </m:r>
                  </m:oMath>
                </a14:m>
                <a:r>
                  <a:rPr lang="el-GR" dirty="0"/>
                  <a:t> </a:t>
                </a:r>
                <a:r>
                  <a:rPr lang="en-GB" dirty="0"/>
                  <a:t>contains the biases and </a:t>
                </a:r>
                <a14:m>
                  <m:oMath xmlns:m="http://schemas.openxmlformats.org/officeDocument/2006/math">
                    <m:r>
                      <m:rPr>
                        <m:sty m:val="p"/>
                      </m:rPr>
                      <a:rPr lang="el-GR" i="0" dirty="0" smtClean="0">
                        <a:latin typeface="Cambria Math" panose="02040503050406030204" pitchFamily="18" charset="0"/>
                      </a:rPr>
                      <m:t>Ω</m:t>
                    </m:r>
                  </m:oMath>
                </a14:m>
                <a:r>
                  <a:rPr lang="el-GR" dirty="0"/>
                  <a:t> </a:t>
                </a:r>
                <a:r>
                  <a:rPr lang="en-GB" dirty="0"/>
                  <a:t>contains the weights.</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D7E15C6A-9D2B-FADE-8FEA-7FA475633ED9}"/>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9C5AA1D-9A15-F40B-498E-94C39E7FEEED}"/>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Text&#10;&#10;Description automatically generated">
            <a:extLst>
              <a:ext uri="{FF2B5EF4-FFF2-40B4-BE49-F238E27FC236}">
                <a16:creationId xmlns:a16="http://schemas.microsoft.com/office/drawing/2014/main" id="{8CA48513-B9CA-6F70-3FD7-74744338A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170" y="2571881"/>
            <a:ext cx="2438400" cy="792480"/>
          </a:xfrm>
          <a:prstGeom prst="rect">
            <a:avLst/>
          </a:prstGeom>
        </p:spPr>
      </p:pic>
    </p:spTree>
    <p:extLst>
      <p:ext uri="{BB962C8B-B14F-4D97-AF65-F5344CB8AC3E}">
        <p14:creationId xmlns:p14="http://schemas.microsoft.com/office/powerpoint/2010/main" val="160202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8232-CD0F-0765-5493-A9E13C9E9D12}"/>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810D3360-7722-0507-4BD0-C342E26D11AD}"/>
              </a:ext>
            </a:extLst>
          </p:cNvPr>
          <p:cNvSpPr>
            <a:spLocks noGrp="1"/>
          </p:cNvSpPr>
          <p:nvPr>
            <p:ph idx="1"/>
          </p:nvPr>
        </p:nvSpPr>
        <p:spPr/>
        <p:txBody>
          <a:bodyPr/>
          <a:lstStyle/>
          <a:p>
            <a:r>
              <a:rPr lang="en-GB" dirty="0"/>
              <a:t>Token: [”I”, “like”, “neuroscience”]</a:t>
            </a:r>
          </a:p>
          <a:p>
            <a:r>
              <a:rPr lang="en-GB" dirty="0"/>
              <a:t>Token embedding:</a:t>
            </a:r>
          </a:p>
          <a:p>
            <a:pPr lvl="1"/>
            <a:r>
              <a:rPr lang="en-GB" dirty="0">
                <a:highlight>
                  <a:srgbClr val="FFFF00"/>
                </a:highlight>
              </a:rPr>
              <a:t>“I”</a:t>
            </a:r>
            <a:r>
              <a:rPr lang="en-GB" dirty="0"/>
              <a:t> </a:t>
            </a:r>
            <a:r>
              <a:rPr lang="en-GB" dirty="0">
                <a:sym typeface="Wingdings" pitchFamily="2" charset="2"/>
              </a:rPr>
              <a:t></a:t>
            </a:r>
            <a:r>
              <a:rPr lang="en-GB" dirty="0"/>
              <a:t> [0.1, 0.2, 0.3]</a:t>
            </a:r>
          </a:p>
          <a:p>
            <a:pPr lvl="1"/>
            <a:r>
              <a:rPr lang="en-GB" dirty="0">
                <a:highlight>
                  <a:srgbClr val="FFFF00"/>
                </a:highlight>
              </a:rPr>
              <a:t>“like” </a:t>
            </a:r>
            <a:r>
              <a:rPr lang="en-GB" dirty="0">
                <a:sym typeface="Wingdings" pitchFamily="2" charset="2"/>
              </a:rPr>
              <a:t></a:t>
            </a:r>
            <a:r>
              <a:rPr lang="en-GB" dirty="0"/>
              <a:t> [0.1, 0.5, 0.6]</a:t>
            </a:r>
          </a:p>
          <a:p>
            <a:pPr lvl="1"/>
            <a:r>
              <a:rPr lang="en-GB" dirty="0">
                <a:highlight>
                  <a:srgbClr val="FFFF00"/>
                </a:highlight>
              </a:rPr>
              <a:t>“neuroscience” </a:t>
            </a:r>
            <a:r>
              <a:rPr lang="en-GB" dirty="0">
                <a:sym typeface="Wingdings" pitchFamily="2" charset="2"/>
              </a:rPr>
              <a:t> [0.7, 0.9, 0.9]</a:t>
            </a:r>
          </a:p>
          <a:p>
            <a:endParaRPr lang="en-GB" dirty="0">
              <a:sym typeface="Wingdings" pitchFamily="2" charset="2"/>
            </a:endParaRPr>
          </a:p>
          <a:p>
            <a:r>
              <a:rPr lang="en-GB" dirty="0">
                <a:sym typeface="Wingdings" pitchFamily="2" charset="2"/>
              </a:rPr>
              <a:t>Input data:</a:t>
            </a:r>
          </a:p>
          <a:p>
            <a:pPr marL="800067" lvl="2" indent="0">
              <a:buNone/>
            </a:pPr>
            <a:r>
              <a:rPr lang="en-GB" sz="2000" dirty="0">
                <a:solidFill>
                  <a:srgbClr val="7030A0"/>
                </a:solidFill>
                <a:sym typeface="Wingdings" pitchFamily="2" charset="2"/>
              </a:rPr>
              <a:t>0.1, 0.2, 0.3</a:t>
            </a:r>
          </a:p>
          <a:p>
            <a:pPr marL="800067" lvl="2" indent="0">
              <a:buNone/>
            </a:pPr>
            <a:r>
              <a:rPr lang="en-GB" sz="2000" dirty="0">
                <a:solidFill>
                  <a:srgbClr val="7030A0"/>
                </a:solidFill>
                <a:sym typeface="Wingdings" pitchFamily="2" charset="2"/>
              </a:rPr>
              <a:t>0.1, 0.5, 0.6</a:t>
            </a:r>
          </a:p>
          <a:p>
            <a:pPr marL="800067" lvl="2" indent="0">
              <a:buNone/>
            </a:pPr>
            <a:r>
              <a:rPr lang="en-GB" sz="2000" dirty="0">
                <a:solidFill>
                  <a:srgbClr val="7030A0"/>
                </a:solidFill>
                <a:sym typeface="Wingdings" pitchFamily="2" charset="2"/>
              </a:rPr>
              <a:t>0.7, 0.9, 0.9</a:t>
            </a:r>
          </a:p>
          <a:p>
            <a:endParaRPr lang="en-GB" dirty="0"/>
          </a:p>
          <a:p>
            <a:endParaRPr lang="en-GB" dirty="0"/>
          </a:p>
        </p:txBody>
      </p:sp>
      <p:sp>
        <p:nvSpPr>
          <p:cNvPr id="4" name="Slide Number Placeholder 3">
            <a:extLst>
              <a:ext uri="{FF2B5EF4-FFF2-40B4-BE49-F238E27FC236}">
                <a16:creationId xmlns:a16="http://schemas.microsoft.com/office/drawing/2014/main" id="{CA4F5449-2ABA-EA19-2AF8-EF5C6C6B48FD}"/>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Tree>
    <p:extLst>
      <p:ext uri="{BB962C8B-B14F-4D97-AF65-F5344CB8AC3E}">
        <p14:creationId xmlns:p14="http://schemas.microsoft.com/office/powerpoint/2010/main" val="1067266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3270-0B25-CE9E-47B4-1B803673F156}"/>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DC1C193A-6EBA-8050-A8FB-D1604DB438F2}"/>
              </a:ext>
            </a:extLst>
          </p:cNvPr>
          <p:cNvSpPr>
            <a:spLocks noGrp="1"/>
          </p:cNvSpPr>
          <p:nvPr>
            <p:ph idx="1"/>
          </p:nvPr>
        </p:nvSpPr>
        <p:spPr/>
        <p:txBody>
          <a:bodyPr/>
          <a:lstStyle/>
          <a:p>
            <a:r>
              <a:rPr lang="en-GB" dirty="0">
                <a:sym typeface="Wingdings" pitchFamily="2" charset="2"/>
              </a:rPr>
              <a:t>Input data:</a:t>
            </a:r>
          </a:p>
          <a:p>
            <a:pPr marL="800067" lvl="2" indent="0">
              <a:buNone/>
            </a:pPr>
            <a:r>
              <a:rPr lang="en-GB" sz="2000" dirty="0">
                <a:solidFill>
                  <a:srgbClr val="7030A0"/>
                </a:solidFill>
                <a:sym typeface="Wingdings" pitchFamily="2" charset="2"/>
              </a:rPr>
              <a:t>0.1, 0.2, 0.3</a:t>
            </a:r>
          </a:p>
          <a:p>
            <a:pPr marL="800067" lvl="2" indent="0">
              <a:buNone/>
            </a:pPr>
            <a:r>
              <a:rPr lang="en-GB" sz="2000" dirty="0">
                <a:solidFill>
                  <a:srgbClr val="7030A0"/>
                </a:solidFill>
                <a:sym typeface="Wingdings" pitchFamily="2" charset="2"/>
              </a:rPr>
              <a:t>0.1, 0.5, 0.6</a:t>
            </a:r>
          </a:p>
          <a:p>
            <a:pPr marL="800067" lvl="2" indent="0">
              <a:buNone/>
            </a:pPr>
            <a:r>
              <a:rPr lang="en-GB" sz="2000" dirty="0">
                <a:solidFill>
                  <a:srgbClr val="7030A0"/>
                </a:solidFill>
                <a:sym typeface="Wingdings" pitchFamily="2" charset="2"/>
              </a:rPr>
              <a:t>0.7, 0.9, 0.9</a:t>
            </a:r>
          </a:p>
          <a:p>
            <a:r>
              <a:rPr lang="en-GB" dirty="0"/>
              <a:t>Positional encoding:</a:t>
            </a:r>
          </a:p>
          <a:p>
            <a:pPr marL="800067" lvl="2" indent="0">
              <a:buNone/>
            </a:pPr>
            <a:r>
              <a:rPr lang="en-GB" dirty="0"/>
              <a:t>Position 1: [</a:t>
            </a:r>
            <a:r>
              <a:rPr lang="en-GB" dirty="0">
                <a:solidFill>
                  <a:srgbClr val="00B050"/>
                </a:solidFill>
              </a:rPr>
              <a:t>0.1, 0.2, 0.3</a:t>
            </a:r>
            <a:r>
              <a:rPr lang="en-GB" dirty="0"/>
              <a:t>]</a:t>
            </a:r>
          </a:p>
          <a:p>
            <a:pPr marL="800067" lvl="2" indent="0">
              <a:buNone/>
            </a:pPr>
            <a:r>
              <a:rPr lang="en-GB" dirty="0"/>
              <a:t>Position 2: [</a:t>
            </a:r>
            <a:r>
              <a:rPr lang="en-GB" dirty="0">
                <a:solidFill>
                  <a:srgbClr val="0070C0"/>
                </a:solidFill>
              </a:rPr>
              <a:t>0.4, 0.5, 0.6</a:t>
            </a:r>
            <a:r>
              <a:rPr lang="en-GB" dirty="0"/>
              <a:t>]</a:t>
            </a:r>
          </a:p>
          <a:p>
            <a:pPr marL="800067" lvl="2" indent="0">
              <a:buNone/>
            </a:pPr>
            <a:r>
              <a:rPr lang="en-GB" dirty="0"/>
              <a:t>Position 3: [</a:t>
            </a:r>
            <a:r>
              <a:rPr lang="en-GB" dirty="0">
                <a:solidFill>
                  <a:srgbClr val="FF0000"/>
                </a:solidFill>
              </a:rPr>
              <a:t>0.7, 0.8, 0.9</a:t>
            </a:r>
            <a:r>
              <a:rPr lang="en-GB" dirty="0"/>
              <a:t>]</a:t>
            </a:r>
          </a:p>
          <a:p>
            <a:pPr marL="0" indent="0">
              <a:buNone/>
            </a:pPr>
            <a:endParaRPr lang="en-GB" dirty="0"/>
          </a:p>
        </p:txBody>
      </p:sp>
      <p:sp>
        <p:nvSpPr>
          <p:cNvPr id="4" name="Slide Number Placeholder 3">
            <a:extLst>
              <a:ext uri="{FF2B5EF4-FFF2-40B4-BE49-F238E27FC236}">
                <a16:creationId xmlns:a16="http://schemas.microsoft.com/office/drawing/2014/main" id="{710C9477-2ADB-B15F-944B-442E790BE93C}"/>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64A2647A-5945-B92F-70CD-537A4E9635B2}"/>
              </a:ext>
            </a:extLst>
          </p:cNvPr>
          <p:cNvSpPr txBox="1"/>
          <p:nvPr/>
        </p:nvSpPr>
        <p:spPr>
          <a:xfrm>
            <a:off x="7104112" y="2114099"/>
            <a:ext cx="5472608" cy="1200329"/>
          </a:xfrm>
          <a:prstGeom prst="rect">
            <a:avLst/>
          </a:prstGeom>
          <a:noFill/>
        </p:spPr>
        <p:txBody>
          <a:bodyPr wrap="square" rtlCol="0">
            <a:spAutoFit/>
          </a:bodyPr>
          <a:lstStyle/>
          <a:p>
            <a:pPr marL="800067" lvl="2" indent="0">
              <a:buNone/>
            </a:pPr>
            <a:r>
              <a:rPr lang="en-GB" sz="1800" dirty="0">
                <a:solidFill>
                  <a:srgbClr val="7030A0"/>
                </a:solidFill>
                <a:sym typeface="Wingdings" pitchFamily="2" charset="2"/>
              </a:rPr>
              <a:t>(0.1+</a:t>
            </a:r>
            <a:r>
              <a:rPr lang="en-GB" sz="1800" dirty="0">
                <a:solidFill>
                  <a:srgbClr val="00B050"/>
                </a:solidFill>
                <a:sym typeface="Wingdings" pitchFamily="2" charset="2"/>
              </a:rPr>
              <a:t>01</a:t>
            </a:r>
            <a:r>
              <a:rPr lang="en-GB" sz="1800" dirty="0">
                <a:solidFill>
                  <a:srgbClr val="7030A0"/>
                </a:solidFill>
                <a:sym typeface="Wingdings" pitchFamily="2" charset="2"/>
              </a:rPr>
              <a:t>), (0.2+</a:t>
            </a:r>
            <a:r>
              <a:rPr lang="en-GB" sz="1800" dirty="0">
                <a:solidFill>
                  <a:srgbClr val="00B050"/>
                </a:solidFill>
                <a:sym typeface="Wingdings" pitchFamily="2" charset="2"/>
              </a:rPr>
              <a:t>0.2</a:t>
            </a:r>
            <a:r>
              <a:rPr lang="en-GB" sz="1800" dirty="0">
                <a:solidFill>
                  <a:srgbClr val="7030A0"/>
                </a:solidFill>
                <a:sym typeface="Wingdings" pitchFamily="2" charset="2"/>
              </a:rPr>
              <a:t>), (0.3+</a:t>
            </a:r>
            <a:r>
              <a:rPr lang="en-GB" sz="1800" dirty="0">
                <a:solidFill>
                  <a:srgbClr val="00B050"/>
                </a:solidFill>
                <a:sym typeface="Wingdings" pitchFamily="2" charset="2"/>
              </a:rPr>
              <a:t>0.3</a:t>
            </a:r>
            <a:r>
              <a:rPr lang="en-GB" sz="1800" dirty="0">
                <a:solidFill>
                  <a:srgbClr val="7030A0"/>
                </a:solidFill>
                <a:sym typeface="Wingdings" pitchFamily="2" charset="2"/>
              </a:rPr>
              <a:t>)</a:t>
            </a:r>
          </a:p>
          <a:p>
            <a:pPr marL="800067" lvl="2" indent="0">
              <a:buNone/>
            </a:pPr>
            <a:r>
              <a:rPr lang="en-GB" sz="1800" dirty="0">
                <a:solidFill>
                  <a:srgbClr val="7030A0"/>
                </a:solidFill>
                <a:sym typeface="Wingdings" pitchFamily="2" charset="2"/>
              </a:rPr>
              <a:t>(0.1+</a:t>
            </a:r>
            <a:r>
              <a:rPr lang="en-GB" sz="1800" dirty="0">
                <a:solidFill>
                  <a:srgbClr val="0070C0"/>
                </a:solidFill>
                <a:sym typeface="Wingdings" pitchFamily="2" charset="2"/>
              </a:rPr>
              <a:t>0.4</a:t>
            </a:r>
            <a:r>
              <a:rPr lang="en-GB" sz="1800" dirty="0">
                <a:solidFill>
                  <a:srgbClr val="7030A0"/>
                </a:solidFill>
                <a:sym typeface="Wingdings" pitchFamily="2" charset="2"/>
              </a:rPr>
              <a:t>), (0.5+</a:t>
            </a:r>
            <a:r>
              <a:rPr lang="en-GB" sz="1800" dirty="0">
                <a:solidFill>
                  <a:srgbClr val="0070C0"/>
                </a:solidFill>
                <a:sym typeface="Wingdings" pitchFamily="2" charset="2"/>
              </a:rPr>
              <a:t>05</a:t>
            </a:r>
            <a:r>
              <a:rPr lang="en-GB" sz="1800" dirty="0">
                <a:solidFill>
                  <a:srgbClr val="7030A0"/>
                </a:solidFill>
                <a:sym typeface="Wingdings" pitchFamily="2" charset="2"/>
              </a:rPr>
              <a:t>), (0.6+</a:t>
            </a:r>
            <a:r>
              <a:rPr lang="en-GB" sz="1800" dirty="0">
                <a:solidFill>
                  <a:srgbClr val="0070C0"/>
                </a:solidFill>
                <a:sym typeface="Wingdings" pitchFamily="2" charset="2"/>
              </a:rPr>
              <a:t>0.6</a:t>
            </a:r>
            <a:r>
              <a:rPr lang="en-GB" sz="1800" dirty="0">
                <a:solidFill>
                  <a:srgbClr val="7030A0"/>
                </a:solidFill>
                <a:sym typeface="Wingdings" pitchFamily="2" charset="2"/>
              </a:rPr>
              <a:t>)</a:t>
            </a:r>
          </a:p>
          <a:p>
            <a:pPr marL="800067" lvl="2" indent="0">
              <a:buNone/>
            </a:pPr>
            <a:r>
              <a:rPr lang="en-GB" sz="1800" dirty="0">
                <a:solidFill>
                  <a:srgbClr val="7030A0"/>
                </a:solidFill>
                <a:sym typeface="Wingdings" pitchFamily="2" charset="2"/>
              </a:rPr>
              <a:t>(0.7+</a:t>
            </a:r>
            <a:r>
              <a:rPr lang="en-GB" sz="1800" dirty="0">
                <a:solidFill>
                  <a:srgbClr val="FF0000"/>
                </a:solidFill>
                <a:sym typeface="Wingdings" pitchFamily="2" charset="2"/>
              </a:rPr>
              <a:t>0.7</a:t>
            </a:r>
            <a:r>
              <a:rPr lang="en-GB" sz="1800" dirty="0">
                <a:solidFill>
                  <a:srgbClr val="7030A0"/>
                </a:solidFill>
                <a:sym typeface="Wingdings" pitchFamily="2" charset="2"/>
              </a:rPr>
              <a:t>), (0.9+</a:t>
            </a:r>
            <a:r>
              <a:rPr lang="en-GB" sz="1800" dirty="0">
                <a:solidFill>
                  <a:srgbClr val="FF0000"/>
                </a:solidFill>
                <a:sym typeface="Wingdings" pitchFamily="2" charset="2"/>
              </a:rPr>
              <a:t>0.8</a:t>
            </a:r>
            <a:r>
              <a:rPr lang="en-GB" sz="1800" dirty="0">
                <a:solidFill>
                  <a:srgbClr val="7030A0"/>
                </a:solidFill>
                <a:sym typeface="Wingdings" pitchFamily="2" charset="2"/>
              </a:rPr>
              <a:t>), (0.9+</a:t>
            </a:r>
            <a:r>
              <a:rPr lang="en-GB" sz="1800" dirty="0">
                <a:solidFill>
                  <a:srgbClr val="FF0000"/>
                </a:solidFill>
                <a:sym typeface="Wingdings" pitchFamily="2" charset="2"/>
              </a:rPr>
              <a:t>0.9</a:t>
            </a:r>
            <a:r>
              <a:rPr lang="en-GB" sz="1800" dirty="0">
                <a:solidFill>
                  <a:srgbClr val="7030A0"/>
                </a:solidFill>
                <a:sym typeface="Wingdings" pitchFamily="2" charset="2"/>
              </a:rPr>
              <a:t>)</a:t>
            </a:r>
          </a:p>
          <a:p>
            <a:endParaRPr lang="en-GB" dirty="0"/>
          </a:p>
        </p:txBody>
      </p:sp>
      <p:sp>
        <p:nvSpPr>
          <p:cNvPr id="6" name="Left Bracket 5">
            <a:extLst>
              <a:ext uri="{FF2B5EF4-FFF2-40B4-BE49-F238E27FC236}">
                <a16:creationId xmlns:a16="http://schemas.microsoft.com/office/drawing/2014/main" id="{25AAB9FA-86CC-3921-6723-D5CAADB52614}"/>
              </a:ext>
            </a:extLst>
          </p:cNvPr>
          <p:cNvSpPr/>
          <p:nvPr/>
        </p:nvSpPr>
        <p:spPr>
          <a:xfrm>
            <a:off x="7824192" y="204174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Left Bracket 6">
            <a:extLst>
              <a:ext uri="{FF2B5EF4-FFF2-40B4-BE49-F238E27FC236}">
                <a16:creationId xmlns:a16="http://schemas.microsoft.com/office/drawing/2014/main" id="{C8504EC4-84C2-B0D9-BBAD-22CB64443F15}"/>
              </a:ext>
            </a:extLst>
          </p:cNvPr>
          <p:cNvSpPr/>
          <p:nvPr/>
        </p:nvSpPr>
        <p:spPr>
          <a:xfrm rot="10800000">
            <a:off x="11064552" y="207148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Left Bracket 7">
            <a:extLst>
              <a:ext uri="{FF2B5EF4-FFF2-40B4-BE49-F238E27FC236}">
                <a16:creationId xmlns:a16="http://schemas.microsoft.com/office/drawing/2014/main" id="{D0ED875E-ED7B-CB4A-E3F3-89E464BD7B2B}"/>
              </a:ext>
            </a:extLst>
          </p:cNvPr>
          <p:cNvSpPr/>
          <p:nvPr/>
        </p:nvSpPr>
        <p:spPr>
          <a:xfrm>
            <a:off x="1271464" y="187438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ket 8">
            <a:extLst>
              <a:ext uri="{FF2B5EF4-FFF2-40B4-BE49-F238E27FC236}">
                <a16:creationId xmlns:a16="http://schemas.microsoft.com/office/drawing/2014/main" id="{B9944FA5-4298-1526-E5EE-380A3387AC22}"/>
              </a:ext>
            </a:extLst>
          </p:cNvPr>
          <p:cNvSpPr/>
          <p:nvPr/>
        </p:nvSpPr>
        <p:spPr>
          <a:xfrm rot="10800000">
            <a:off x="2855640" y="184465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3B405557-BCE9-11EF-712B-A5AFE5BF13E6}"/>
              </a:ext>
            </a:extLst>
          </p:cNvPr>
          <p:cNvSpPr txBox="1"/>
          <p:nvPr/>
        </p:nvSpPr>
        <p:spPr>
          <a:xfrm>
            <a:off x="5879976" y="1367995"/>
            <a:ext cx="2061783" cy="400110"/>
          </a:xfrm>
          <a:prstGeom prst="rect">
            <a:avLst/>
          </a:prstGeom>
          <a:noFill/>
        </p:spPr>
        <p:txBody>
          <a:bodyPr wrap="none" rtlCol="0">
            <a:spAutoFit/>
          </a:bodyPr>
          <a:lstStyle/>
          <a:p>
            <a:r>
              <a:rPr lang="en-GB" sz="2000" dirty="0">
                <a:latin typeface="Gill Sans MT" panose="020B0502020104020203" pitchFamily="34" charset="77"/>
              </a:rPr>
              <a:t>Final Input matrix:</a:t>
            </a:r>
          </a:p>
        </p:txBody>
      </p:sp>
      <p:sp>
        <p:nvSpPr>
          <p:cNvPr id="12" name="TextBox 11">
            <a:extLst>
              <a:ext uri="{FF2B5EF4-FFF2-40B4-BE49-F238E27FC236}">
                <a16:creationId xmlns:a16="http://schemas.microsoft.com/office/drawing/2014/main" id="{D05ECD10-FC44-B859-671B-6509CF8BF70C}"/>
              </a:ext>
            </a:extLst>
          </p:cNvPr>
          <p:cNvSpPr txBox="1"/>
          <p:nvPr/>
        </p:nvSpPr>
        <p:spPr>
          <a:xfrm>
            <a:off x="7104112" y="4081235"/>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13" name="Left Bracket 12">
            <a:extLst>
              <a:ext uri="{FF2B5EF4-FFF2-40B4-BE49-F238E27FC236}">
                <a16:creationId xmlns:a16="http://schemas.microsoft.com/office/drawing/2014/main" id="{7F47DEC5-CBDF-411A-FC99-000F9934D7C3}"/>
              </a:ext>
            </a:extLst>
          </p:cNvPr>
          <p:cNvSpPr/>
          <p:nvPr/>
        </p:nvSpPr>
        <p:spPr>
          <a:xfrm>
            <a:off x="7824192" y="397669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Left Bracket 13">
            <a:extLst>
              <a:ext uri="{FF2B5EF4-FFF2-40B4-BE49-F238E27FC236}">
                <a16:creationId xmlns:a16="http://schemas.microsoft.com/office/drawing/2014/main" id="{2AAB464E-838D-CB79-AEBE-6AD790BA398F}"/>
              </a:ext>
            </a:extLst>
          </p:cNvPr>
          <p:cNvSpPr/>
          <p:nvPr/>
        </p:nvSpPr>
        <p:spPr>
          <a:xfrm rot="10800000">
            <a:off x="9372364" y="397669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70938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3CCF-6729-5284-40DA-E2CA154EBC22}"/>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82596C9B-1E69-CEBA-E534-F1541328D0D9}"/>
              </a:ext>
            </a:extLst>
          </p:cNvPr>
          <p:cNvSpPr>
            <a:spLocks noGrp="1"/>
          </p:cNvSpPr>
          <p:nvPr>
            <p:ph idx="1"/>
          </p:nvPr>
        </p:nvSpPr>
        <p:spPr/>
        <p:txBody>
          <a:bodyPr/>
          <a:lstStyle/>
          <a:p>
            <a:r>
              <a:rPr lang="en-GB" dirty="0"/>
              <a:t>Query matrix (weights)</a:t>
            </a:r>
          </a:p>
          <a:p>
            <a:r>
              <a:rPr lang="en-GB" dirty="0"/>
              <a:t>Key matrix (weights)</a:t>
            </a:r>
          </a:p>
          <a:p>
            <a:r>
              <a:rPr lang="en-GB" dirty="0"/>
              <a:t>Value (weights)</a:t>
            </a:r>
          </a:p>
        </p:txBody>
      </p:sp>
      <p:sp>
        <p:nvSpPr>
          <p:cNvPr id="4" name="Slide Number Placeholder 3">
            <a:extLst>
              <a:ext uri="{FF2B5EF4-FFF2-40B4-BE49-F238E27FC236}">
                <a16:creationId xmlns:a16="http://schemas.microsoft.com/office/drawing/2014/main" id="{35129337-FC22-FBF9-C0A5-7F8A360336DB}"/>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5" name="TextBox 4">
            <a:extLst>
              <a:ext uri="{FF2B5EF4-FFF2-40B4-BE49-F238E27FC236}">
                <a16:creationId xmlns:a16="http://schemas.microsoft.com/office/drawing/2014/main" id="{359CF971-E69F-71E2-6098-425ACDF72B00}"/>
              </a:ext>
            </a:extLst>
          </p:cNvPr>
          <p:cNvSpPr txBox="1"/>
          <p:nvPr/>
        </p:nvSpPr>
        <p:spPr>
          <a:xfrm>
            <a:off x="8400256" y="1260476"/>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6" name="Left Bracket 5">
            <a:extLst>
              <a:ext uri="{FF2B5EF4-FFF2-40B4-BE49-F238E27FC236}">
                <a16:creationId xmlns:a16="http://schemas.microsoft.com/office/drawing/2014/main" id="{9475E01D-FD8F-C6A7-9D1C-CAD0413F4826}"/>
              </a:ext>
            </a:extLst>
          </p:cNvPr>
          <p:cNvSpPr/>
          <p:nvPr/>
        </p:nvSpPr>
        <p:spPr>
          <a:xfrm>
            <a:off x="9120336" y="115593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Left Bracket 6">
            <a:extLst>
              <a:ext uri="{FF2B5EF4-FFF2-40B4-BE49-F238E27FC236}">
                <a16:creationId xmlns:a16="http://schemas.microsoft.com/office/drawing/2014/main" id="{C3EA6E95-1C5F-5717-AB34-66E95AC9BEE8}"/>
              </a:ext>
            </a:extLst>
          </p:cNvPr>
          <p:cNvSpPr/>
          <p:nvPr/>
        </p:nvSpPr>
        <p:spPr>
          <a:xfrm rot="10800000">
            <a:off x="10668508" y="115593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257ED2B2-0306-25EC-9DD5-D3773565CFC9}"/>
              </a:ext>
            </a:extLst>
          </p:cNvPr>
          <p:cNvSpPr txBox="1"/>
          <p:nvPr/>
        </p:nvSpPr>
        <p:spPr>
          <a:xfrm>
            <a:off x="47328"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1</a:t>
            </a:r>
          </a:p>
          <a:p>
            <a:pPr marL="800067" lvl="2" indent="0" algn="ctr">
              <a:buNone/>
            </a:pPr>
            <a:r>
              <a:rPr lang="en-GB" sz="1800" dirty="0">
                <a:solidFill>
                  <a:srgbClr val="7030A0"/>
                </a:solidFill>
                <a:sym typeface="Wingdings" pitchFamily="2" charset="2"/>
              </a:rPr>
              <a:t>0, 0, 1</a:t>
            </a:r>
          </a:p>
          <a:p>
            <a:pPr algn="ctr"/>
            <a:endParaRPr lang="en-GB" dirty="0"/>
          </a:p>
        </p:txBody>
      </p:sp>
      <p:sp>
        <p:nvSpPr>
          <p:cNvPr id="9" name="Left Bracket 8">
            <a:extLst>
              <a:ext uri="{FF2B5EF4-FFF2-40B4-BE49-F238E27FC236}">
                <a16:creationId xmlns:a16="http://schemas.microsoft.com/office/drawing/2014/main" id="{B5831861-4B2F-CAFE-B87D-7D059EB0441D}"/>
              </a:ext>
            </a:extLst>
          </p:cNvPr>
          <p:cNvSpPr/>
          <p:nvPr/>
        </p:nvSpPr>
        <p:spPr>
          <a:xfrm>
            <a:off x="1085152"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Left Bracket 9">
            <a:extLst>
              <a:ext uri="{FF2B5EF4-FFF2-40B4-BE49-F238E27FC236}">
                <a16:creationId xmlns:a16="http://schemas.microsoft.com/office/drawing/2014/main" id="{A7285196-9FC2-DFAA-D7B8-60A40B6F335B}"/>
              </a:ext>
            </a:extLst>
          </p:cNvPr>
          <p:cNvSpPr/>
          <p:nvPr/>
        </p:nvSpPr>
        <p:spPr>
          <a:xfrm rot="10800000">
            <a:off x="2059365"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F9841D06-6E35-893D-1CF2-D4166658FBD7}"/>
              </a:ext>
            </a:extLst>
          </p:cNvPr>
          <p:cNvSpPr txBox="1"/>
          <p:nvPr/>
        </p:nvSpPr>
        <p:spPr>
          <a:xfrm>
            <a:off x="1343472"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0</a:t>
            </a:r>
          </a:p>
          <a:p>
            <a:pPr marL="800067" lvl="2" indent="0" algn="ctr">
              <a:buNone/>
            </a:pPr>
            <a:r>
              <a:rPr lang="en-GB" sz="1800" dirty="0">
                <a:solidFill>
                  <a:srgbClr val="7030A0"/>
                </a:solidFill>
                <a:sym typeface="Wingdings" pitchFamily="2" charset="2"/>
              </a:rPr>
              <a:t>0, 0, 1</a:t>
            </a:r>
          </a:p>
          <a:p>
            <a:pPr algn="ctr"/>
            <a:endParaRPr lang="en-GB" dirty="0"/>
          </a:p>
        </p:txBody>
      </p:sp>
      <p:sp>
        <p:nvSpPr>
          <p:cNvPr id="18" name="Left Bracket 17">
            <a:extLst>
              <a:ext uri="{FF2B5EF4-FFF2-40B4-BE49-F238E27FC236}">
                <a16:creationId xmlns:a16="http://schemas.microsoft.com/office/drawing/2014/main" id="{775C916C-7F8A-5603-5947-33D296909A1B}"/>
              </a:ext>
            </a:extLst>
          </p:cNvPr>
          <p:cNvSpPr/>
          <p:nvPr/>
        </p:nvSpPr>
        <p:spPr>
          <a:xfrm>
            <a:off x="2381296"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Left Bracket 18">
            <a:extLst>
              <a:ext uri="{FF2B5EF4-FFF2-40B4-BE49-F238E27FC236}">
                <a16:creationId xmlns:a16="http://schemas.microsoft.com/office/drawing/2014/main" id="{4C47DC71-BFEB-BC10-9934-D522FC1B3912}"/>
              </a:ext>
            </a:extLst>
          </p:cNvPr>
          <p:cNvSpPr/>
          <p:nvPr/>
        </p:nvSpPr>
        <p:spPr>
          <a:xfrm rot="10800000">
            <a:off x="3355509"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7516ED3B-E57E-6297-1937-DDFEC7A5346A}"/>
              </a:ext>
            </a:extLst>
          </p:cNvPr>
          <p:cNvSpPr txBox="1"/>
          <p:nvPr/>
        </p:nvSpPr>
        <p:spPr>
          <a:xfrm>
            <a:off x="2755886"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1</a:t>
            </a:r>
          </a:p>
          <a:p>
            <a:pPr marL="800067" lvl="2" indent="0" algn="ctr">
              <a:buNone/>
            </a:pPr>
            <a:r>
              <a:rPr lang="en-GB" sz="1800" dirty="0">
                <a:solidFill>
                  <a:srgbClr val="7030A0"/>
                </a:solidFill>
                <a:sym typeface="Wingdings" pitchFamily="2" charset="2"/>
              </a:rPr>
              <a:t>0, 0, 0</a:t>
            </a:r>
          </a:p>
          <a:p>
            <a:pPr algn="ctr"/>
            <a:endParaRPr lang="en-GB" dirty="0"/>
          </a:p>
        </p:txBody>
      </p:sp>
      <p:sp>
        <p:nvSpPr>
          <p:cNvPr id="21" name="Left Bracket 20">
            <a:extLst>
              <a:ext uri="{FF2B5EF4-FFF2-40B4-BE49-F238E27FC236}">
                <a16:creationId xmlns:a16="http://schemas.microsoft.com/office/drawing/2014/main" id="{1014388D-2E3A-AE72-0A56-E81A4B578D97}"/>
              </a:ext>
            </a:extLst>
          </p:cNvPr>
          <p:cNvSpPr/>
          <p:nvPr/>
        </p:nvSpPr>
        <p:spPr>
          <a:xfrm>
            <a:off x="3793710"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Left Bracket 21">
            <a:extLst>
              <a:ext uri="{FF2B5EF4-FFF2-40B4-BE49-F238E27FC236}">
                <a16:creationId xmlns:a16="http://schemas.microsoft.com/office/drawing/2014/main" id="{24339D96-39D2-0D67-6725-E9809F41164A}"/>
              </a:ext>
            </a:extLst>
          </p:cNvPr>
          <p:cNvSpPr/>
          <p:nvPr/>
        </p:nvSpPr>
        <p:spPr>
          <a:xfrm rot="10800000">
            <a:off x="4767923"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TextBox 22">
            <a:extLst>
              <a:ext uri="{FF2B5EF4-FFF2-40B4-BE49-F238E27FC236}">
                <a16:creationId xmlns:a16="http://schemas.microsoft.com/office/drawing/2014/main" id="{773440B0-C11E-2622-8438-2E6CF2F6FB45}"/>
              </a:ext>
            </a:extLst>
          </p:cNvPr>
          <p:cNvSpPr txBox="1"/>
          <p:nvPr/>
        </p:nvSpPr>
        <p:spPr>
          <a:xfrm>
            <a:off x="6964909" y="1700808"/>
            <a:ext cx="1871025" cy="369332"/>
          </a:xfrm>
          <a:prstGeom prst="rect">
            <a:avLst/>
          </a:prstGeom>
          <a:noFill/>
        </p:spPr>
        <p:txBody>
          <a:bodyPr wrap="none" rtlCol="0">
            <a:spAutoFit/>
          </a:bodyPr>
          <a:lstStyle/>
          <a:p>
            <a:r>
              <a:rPr lang="en-GB" dirty="0"/>
              <a:t>X= Input matrix: </a:t>
            </a:r>
          </a:p>
        </p:txBody>
      </p:sp>
      <p:sp>
        <p:nvSpPr>
          <p:cNvPr id="24" name="TextBox 23">
            <a:extLst>
              <a:ext uri="{FF2B5EF4-FFF2-40B4-BE49-F238E27FC236}">
                <a16:creationId xmlns:a16="http://schemas.microsoft.com/office/drawing/2014/main" id="{BFA37E96-FD0B-859E-302D-0D27392406C0}"/>
              </a:ext>
            </a:extLst>
          </p:cNvPr>
          <p:cNvSpPr txBox="1"/>
          <p:nvPr/>
        </p:nvSpPr>
        <p:spPr>
          <a:xfrm>
            <a:off x="1411318" y="3833197"/>
            <a:ext cx="364202" cy="369332"/>
          </a:xfrm>
          <a:prstGeom prst="rect">
            <a:avLst/>
          </a:prstGeom>
          <a:noFill/>
        </p:spPr>
        <p:txBody>
          <a:bodyPr wrap="none" rtlCol="0">
            <a:spAutoFit/>
          </a:bodyPr>
          <a:lstStyle/>
          <a:p>
            <a:r>
              <a:rPr lang="en-GB" dirty="0"/>
              <a:t>Q</a:t>
            </a:r>
          </a:p>
        </p:txBody>
      </p:sp>
      <p:sp>
        <p:nvSpPr>
          <p:cNvPr id="25" name="TextBox 24">
            <a:extLst>
              <a:ext uri="{FF2B5EF4-FFF2-40B4-BE49-F238E27FC236}">
                <a16:creationId xmlns:a16="http://schemas.microsoft.com/office/drawing/2014/main" id="{095D8324-3575-8EBD-7A72-8023F4E31147}"/>
              </a:ext>
            </a:extLst>
          </p:cNvPr>
          <p:cNvSpPr txBox="1"/>
          <p:nvPr/>
        </p:nvSpPr>
        <p:spPr>
          <a:xfrm>
            <a:off x="2720046" y="3851756"/>
            <a:ext cx="338554" cy="369332"/>
          </a:xfrm>
          <a:prstGeom prst="rect">
            <a:avLst/>
          </a:prstGeom>
          <a:noFill/>
        </p:spPr>
        <p:txBody>
          <a:bodyPr wrap="none" rtlCol="0">
            <a:spAutoFit/>
          </a:bodyPr>
          <a:lstStyle/>
          <a:p>
            <a:r>
              <a:rPr lang="en-GB" dirty="0"/>
              <a:t>K</a:t>
            </a:r>
          </a:p>
        </p:txBody>
      </p:sp>
      <p:sp>
        <p:nvSpPr>
          <p:cNvPr id="26" name="TextBox 25">
            <a:extLst>
              <a:ext uri="{FF2B5EF4-FFF2-40B4-BE49-F238E27FC236}">
                <a16:creationId xmlns:a16="http://schemas.microsoft.com/office/drawing/2014/main" id="{4406A70D-8859-55C6-178F-0C7AEA6E9FAF}"/>
              </a:ext>
            </a:extLst>
          </p:cNvPr>
          <p:cNvSpPr txBox="1"/>
          <p:nvPr/>
        </p:nvSpPr>
        <p:spPr>
          <a:xfrm>
            <a:off x="4115037" y="3866970"/>
            <a:ext cx="338554" cy="369332"/>
          </a:xfrm>
          <a:prstGeom prst="rect">
            <a:avLst/>
          </a:prstGeom>
          <a:noFill/>
        </p:spPr>
        <p:txBody>
          <a:bodyPr wrap="none" rtlCol="0">
            <a:spAutoFit/>
          </a:bodyPr>
          <a:lstStyle/>
          <a:p>
            <a:r>
              <a:rPr lang="en-GB" dirty="0"/>
              <a:t>V</a:t>
            </a:r>
          </a:p>
        </p:txBody>
      </p:sp>
      <p:sp>
        <p:nvSpPr>
          <p:cNvPr id="27" name="TextBox 26">
            <a:extLst>
              <a:ext uri="{FF2B5EF4-FFF2-40B4-BE49-F238E27FC236}">
                <a16:creationId xmlns:a16="http://schemas.microsoft.com/office/drawing/2014/main" id="{D8F4170A-E4D4-7236-E167-59DB510409A6}"/>
              </a:ext>
            </a:extLst>
          </p:cNvPr>
          <p:cNvSpPr txBox="1"/>
          <p:nvPr/>
        </p:nvSpPr>
        <p:spPr>
          <a:xfrm>
            <a:off x="7248128" y="3004187"/>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28" name="Left Bracket 27">
            <a:extLst>
              <a:ext uri="{FF2B5EF4-FFF2-40B4-BE49-F238E27FC236}">
                <a16:creationId xmlns:a16="http://schemas.microsoft.com/office/drawing/2014/main" id="{EC37E9EB-7045-D00B-D5D6-54FD353E8249}"/>
              </a:ext>
            </a:extLst>
          </p:cNvPr>
          <p:cNvSpPr/>
          <p:nvPr/>
        </p:nvSpPr>
        <p:spPr>
          <a:xfrm>
            <a:off x="7968208" y="289964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Left Bracket 28">
            <a:extLst>
              <a:ext uri="{FF2B5EF4-FFF2-40B4-BE49-F238E27FC236}">
                <a16:creationId xmlns:a16="http://schemas.microsoft.com/office/drawing/2014/main" id="{934C750C-58F3-4590-CF9A-4652F8FC0B93}"/>
              </a:ext>
            </a:extLst>
          </p:cNvPr>
          <p:cNvSpPr/>
          <p:nvPr/>
        </p:nvSpPr>
        <p:spPr>
          <a:xfrm rot="10800000">
            <a:off x="9516380" y="289964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TextBox 29">
            <a:extLst>
              <a:ext uri="{FF2B5EF4-FFF2-40B4-BE49-F238E27FC236}">
                <a16:creationId xmlns:a16="http://schemas.microsoft.com/office/drawing/2014/main" id="{37323D22-3AAF-0D92-FE05-F8EC8C54D944}"/>
              </a:ext>
            </a:extLst>
          </p:cNvPr>
          <p:cNvSpPr txBox="1"/>
          <p:nvPr/>
        </p:nvSpPr>
        <p:spPr>
          <a:xfrm>
            <a:off x="6585488" y="3383519"/>
            <a:ext cx="1101584" cy="369332"/>
          </a:xfrm>
          <a:prstGeom prst="rect">
            <a:avLst/>
          </a:prstGeom>
          <a:noFill/>
        </p:spPr>
        <p:txBody>
          <a:bodyPr wrap="none" rtlCol="0">
            <a:spAutoFit/>
          </a:bodyPr>
          <a:lstStyle/>
          <a:p>
            <a:r>
              <a:rPr lang="en-GB" dirty="0"/>
              <a:t> X . Q =  </a:t>
            </a:r>
          </a:p>
        </p:txBody>
      </p:sp>
      <p:sp>
        <p:nvSpPr>
          <p:cNvPr id="31" name="TextBox 30">
            <a:extLst>
              <a:ext uri="{FF2B5EF4-FFF2-40B4-BE49-F238E27FC236}">
                <a16:creationId xmlns:a16="http://schemas.microsoft.com/office/drawing/2014/main" id="{F0E3E806-9EC8-9B4A-8C70-C34AB2FEEDFA}"/>
              </a:ext>
            </a:extLst>
          </p:cNvPr>
          <p:cNvSpPr txBox="1"/>
          <p:nvPr/>
        </p:nvSpPr>
        <p:spPr>
          <a:xfrm>
            <a:off x="7248128" y="433225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32" name="Left Bracket 31">
            <a:extLst>
              <a:ext uri="{FF2B5EF4-FFF2-40B4-BE49-F238E27FC236}">
                <a16:creationId xmlns:a16="http://schemas.microsoft.com/office/drawing/2014/main" id="{13D41D41-E608-8837-DB23-90D61C713CAC}"/>
              </a:ext>
            </a:extLst>
          </p:cNvPr>
          <p:cNvSpPr/>
          <p:nvPr/>
        </p:nvSpPr>
        <p:spPr>
          <a:xfrm>
            <a:off x="7968208" y="422770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Left Bracket 32">
            <a:extLst>
              <a:ext uri="{FF2B5EF4-FFF2-40B4-BE49-F238E27FC236}">
                <a16:creationId xmlns:a16="http://schemas.microsoft.com/office/drawing/2014/main" id="{90633B0D-1629-3536-108D-E074D458F640}"/>
              </a:ext>
            </a:extLst>
          </p:cNvPr>
          <p:cNvSpPr/>
          <p:nvPr/>
        </p:nvSpPr>
        <p:spPr>
          <a:xfrm rot="10800000">
            <a:off x="9516380" y="422770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AD5C20BC-B3FF-A385-DB20-247EA2F622CB}"/>
              </a:ext>
            </a:extLst>
          </p:cNvPr>
          <p:cNvSpPr txBox="1"/>
          <p:nvPr/>
        </p:nvSpPr>
        <p:spPr>
          <a:xfrm>
            <a:off x="6585488" y="4711582"/>
            <a:ext cx="1101584" cy="369332"/>
          </a:xfrm>
          <a:prstGeom prst="rect">
            <a:avLst/>
          </a:prstGeom>
          <a:noFill/>
        </p:spPr>
        <p:txBody>
          <a:bodyPr wrap="none" rtlCol="0">
            <a:spAutoFit/>
          </a:bodyPr>
          <a:lstStyle/>
          <a:p>
            <a:r>
              <a:rPr lang="en-GB" dirty="0"/>
              <a:t> X . K =  </a:t>
            </a:r>
          </a:p>
        </p:txBody>
      </p:sp>
      <p:sp>
        <p:nvSpPr>
          <p:cNvPr id="35" name="TextBox 34">
            <a:extLst>
              <a:ext uri="{FF2B5EF4-FFF2-40B4-BE49-F238E27FC236}">
                <a16:creationId xmlns:a16="http://schemas.microsoft.com/office/drawing/2014/main" id="{CDB9C5A5-FB5D-2F67-4998-C707D4AB22C9}"/>
              </a:ext>
            </a:extLst>
          </p:cNvPr>
          <p:cNvSpPr txBox="1"/>
          <p:nvPr/>
        </p:nvSpPr>
        <p:spPr>
          <a:xfrm>
            <a:off x="7284132" y="5683437"/>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36" name="Left Bracket 35">
            <a:extLst>
              <a:ext uri="{FF2B5EF4-FFF2-40B4-BE49-F238E27FC236}">
                <a16:creationId xmlns:a16="http://schemas.microsoft.com/office/drawing/2014/main" id="{CA5C115A-BE7C-9C52-7C7F-7E0F38CE9EEE}"/>
              </a:ext>
            </a:extLst>
          </p:cNvPr>
          <p:cNvSpPr/>
          <p:nvPr/>
        </p:nvSpPr>
        <p:spPr>
          <a:xfrm>
            <a:off x="8004212" y="557889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Left Bracket 36">
            <a:extLst>
              <a:ext uri="{FF2B5EF4-FFF2-40B4-BE49-F238E27FC236}">
                <a16:creationId xmlns:a16="http://schemas.microsoft.com/office/drawing/2014/main" id="{215919E5-1040-3A13-15B3-86DEB7B55FEF}"/>
              </a:ext>
            </a:extLst>
          </p:cNvPr>
          <p:cNvSpPr/>
          <p:nvPr/>
        </p:nvSpPr>
        <p:spPr>
          <a:xfrm rot="10800000">
            <a:off x="9552384" y="557889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TextBox 37">
            <a:extLst>
              <a:ext uri="{FF2B5EF4-FFF2-40B4-BE49-F238E27FC236}">
                <a16:creationId xmlns:a16="http://schemas.microsoft.com/office/drawing/2014/main" id="{DD04F1FA-9023-0F06-78D6-062EE4B2517E}"/>
              </a:ext>
            </a:extLst>
          </p:cNvPr>
          <p:cNvSpPr txBox="1"/>
          <p:nvPr/>
        </p:nvSpPr>
        <p:spPr>
          <a:xfrm>
            <a:off x="6621492" y="6062769"/>
            <a:ext cx="1101584" cy="369332"/>
          </a:xfrm>
          <a:prstGeom prst="rect">
            <a:avLst/>
          </a:prstGeom>
          <a:noFill/>
        </p:spPr>
        <p:txBody>
          <a:bodyPr wrap="none" rtlCol="0">
            <a:spAutoFit/>
          </a:bodyPr>
          <a:lstStyle/>
          <a:p>
            <a:r>
              <a:rPr lang="en-GB" dirty="0"/>
              <a:t> X . V =  </a:t>
            </a:r>
          </a:p>
        </p:txBody>
      </p:sp>
    </p:spTree>
    <p:extLst>
      <p:ext uri="{BB962C8B-B14F-4D97-AF65-F5344CB8AC3E}">
        <p14:creationId xmlns:p14="http://schemas.microsoft.com/office/powerpoint/2010/main" val="2126952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B0D6-6CF9-00D1-C121-F4FD21617F3F}"/>
              </a:ext>
            </a:extLst>
          </p:cNvPr>
          <p:cNvSpPr>
            <a:spLocks noGrp="1"/>
          </p:cNvSpPr>
          <p:nvPr>
            <p:ph type="title"/>
          </p:nvPr>
        </p:nvSpPr>
        <p:spPr/>
        <p:txBody>
          <a:bodyPr/>
          <a:lstStyle/>
          <a:p>
            <a:r>
              <a:rPr lang="en-GB" dirty="0"/>
              <a:t>Transformers**</a:t>
            </a:r>
          </a:p>
        </p:txBody>
      </p:sp>
      <p:sp>
        <p:nvSpPr>
          <p:cNvPr id="4" name="Slide Number Placeholder 3">
            <a:extLst>
              <a:ext uri="{FF2B5EF4-FFF2-40B4-BE49-F238E27FC236}">
                <a16:creationId xmlns:a16="http://schemas.microsoft.com/office/drawing/2014/main" id="{63257F8E-3947-D35B-3A59-8F43FB331DBE}"/>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
        <p:nvSpPr>
          <p:cNvPr id="5" name="TextBox 4">
            <a:extLst>
              <a:ext uri="{FF2B5EF4-FFF2-40B4-BE49-F238E27FC236}">
                <a16:creationId xmlns:a16="http://schemas.microsoft.com/office/drawing/2014/main" id="{D2A43AF1-4C96-8EDE-78A6-1062288727E1}"/>
              </a:ext>
            </a:extLst>
          </p:cNvPr>
          <p:cNvSpPr txBox="1"/>
          <p:nvPr/>
        </p:nvSpPr>
        <p:spPr>
          <a:xfrm>
            <a:off x="1247927" y="1556792"/>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6" name="Left Bracket 5">
            <a:extLst>
              <a:ext uri="{FF2B5EF4-FFF2-40B4-BE49-F238E27FC236}">
                <a16:creationId xmlns:a16="http://schemas.microsoft.com/office/drawing/2014/main" id="{65E9277B-E7C7-A083-3AED-A22C6C65A996}"/>
              </a:ext>
            </a:extLst>
          </p:cNvPr>
          <p:cNvSpPr/>
          <p:nvPr/>
        </p:nvSpPr>
        <p:spPr>
          <a:xfrm>
            <a:off x="1968007" y="145224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Left Bracket 6">
            <a:extLst>
              <a:ext uri="{FF2B5EF4-FFF2-40B4-BE49-F238E27FC236}">
                <a16:creationId xmlns:a16="http://schemas.microsoft.com/office/drawing/2014/main" id="{D1684E9F-B284-8F11-1F80-8D17AC34552B}"/>
              </a:ext>
            </a:extLst>
          </p:cNvPr>
          <p:cNvSpPr/>
          <p:nvPr/>
        </p:nvSpPr>
        <p:spPr>
          <a:xfrm rot="10800000">
            <a:off x="3516179" y="145224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1853D278-960A-5B99-A2B8-67517B34F8EC}"/>
              </a:ext>
            </a:extLst>
          </p:cNvPr>
          <p:cNvSpPr txBox="1"/>
          <p:nvPr/>
        </p:nvSpPr>
        <p:spPr>
          <a:xfrm>
            <a:off x="585287" y="1936124"/>
            <a:ext cx="1101584" cy="369332"/>
          </a:xfrm>
          <a:prstGeom prst="rect">
            <a:avLst/>
          </a:prstGeom>
          <a:noFill/>
        </p:spPr>
        <p:txBody>
          <a:bodyPr wrap="none" rtlCol="0">
            <a:spAutoFit/>
          </a:bodyPr>
          <a:lstStyle/>
          <a:p>
            <a:r>
              <a:rPr lang="en-GB" dirty="0"/>
              <a:t> X . Q =  </a:t>
            </a:r>
          </a:p>
        </p:txBody>
      </p:sp>
      <p:sp>
        <p:nvSpPr>
          <p:cNvPr id="9" name="TextBox 8">
            <a:extLst>
              <a:ext uri="{FF2B5EF4-FFF2-40B4-BE49-F238E27FC236}">
                <a16:creationId xmlns:a16="http://schemas.microsoft.com/office/drawing/2014/main" id="{A9F40CB1-7B41-D078-289C-E0B3554AC613}"/>
              </a:ext>
            </a:extLst>
          </p:cNvPr>
          <p:cNvSpPr txBox="1"/>
          <p:nvPr/>
        </p:nvSpPr>
        <p:spPr>
          <a:xfrm>
            <a:off x="1247927" y="2976115"/>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10" name="Left Bracket 9">
            <a:extLst>
              <a:ext uri="{FF2B5EF4-FFF2-40B4-BE49-F238E27FC236}">
                <a16:creationId xmlns:a16="http://schemas.microsoft.com/office/drawing/2014/main" id="{03C0AEC9-1E85-FD40-FDB2-DC77CFD655FC}"/>
              </a:ext>
            </a:extLst>
          </p:cNvPr>
          <p:cNvSpPr/>
          <p:nvPr/>
        </p:nvSpPr>
        <p:spPr>
          <a:xfrm>
            <a:off x="1968007" y="287157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Left Bracket 10">
            <a:extLst>
              <a:ext uri="{FF2B5EF4-FFF2-40B4-BE49-F238E27FC236}">
                <a16:creationId xmlns:a16="http://schemas.microsoft.com/office/drawing/2014/main" id="{5F2A0F3B-0493-68CC-3FF2-C10AFA87A7E5}"/>
              </a:ext>
            </a:extLst>
          </p:cNvPr>
          <p:cNvSpPr/>
          <p:nvPr/>
        </p:nvSpPr>
        <p:spPr>
          <a:xfrm rot="10800000">
            <a:off x="3516179" y="287157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C76DA214-72B2-FCA2-3DD9-BD63F43D8CCB}"/>
              </a:ext>
            </a:extLst>
          </p:cNvPr>
          <p:cNvSpPr txBox="1"/>
          <p:nvPr/>
        </p:nvSpPr>
        <p:spPr>
          <a:xfrm>
            <a:off x="585287" y="3355447"/>
            <a:ext cx="1101584" cy="369332"/>
          </a:xfrm>
          <a:prstGeom prst="rect">
            <a:avLst/>
          </a:prstGeom>
          <a:noFill/>
        </p:spPr>
        <p:txBody>
          <a:bodyPr wrap="none" rtlCol="0">
            <a:spAutoFit/>
          </a:bodyPr>
          <a:lstStyle/>
          <a:p>
            <a:r>
              <a:rPr lang="en-GB" dirty="0"/>
              <a:t> X . K =  </a:t>
            </a:r>
          </a:p>
        </p:txBody>
      </p:sp>
      <p:pic>
        <p:nvPicPr>
          <p:cNvPr id="14" name="Picture 13" descr="A black text on a white background&#10;&#10;Description automatically generated">
            <a:extLst>
              <a:ext uri="{FF2B5EF4-FFF2-40B4-BE49-F238E27FC236}">
                <a16:creationId xmlns:a16="http://schemas.microsoft.com/office/drawing/2014/main" id="{1879E920-CDF9-FFA8-7BBF-E942DDC32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00" y="373284"/>
            <a:ext cx="3378200" cy="952500"/>
          </a:xfrm>
          <a:prstGeom prst="rect">
            <a:avLst/>
          </a:prstGeom>
        </p:spPr>
      </p:pic>
      <p:sp>
        <p:nvSpPr>
          <p:cNvPr id="16" name="TextBox 15">
            <a:extLst>
              <a:ext uri="{FF2B5EF4-FFF2-40B4-BE49-F238E27FC236}">
                <a16:creationId xmlns:a16="http://schemas.microsoft.com/office/drawing/2014/main" id="{2EC47613-7C7A-5188-4AA1-8868835A8A2E}"/>
              </a:ext>
            </a:extLst>
          </p:cNvPr>
          <p:cNvSpPr txBox="1"/>
          <p:nvPr/>
        </p:nvSpPr>
        <p:spPr>
          <a:xfrm>
            <a:off x="4843719" y="1758220"/>
            <a:ext cx="6100354" cy="1477328"/>
          </a:xfrm>
          <a:prstGeom prst="rect">
            <a:avLst/>
          </a:prstGeom>
          <a:noFill/>
        </p:spPr>
        <p:txBody>
          <a:bodyPr wrap="square">
            <a:spAutoFit/>
          </a:bodyPr>
          <a:lstStyle/>
          <a:p>
            <a:r>
              <a:rPr lang="en-GB" dirty="0">
                <a:solidFill>
                  <a:srgbClr val="7030A0"/>
                </a:solidFill>
              </a:rPr>
              <a:t>0.56 , 1.22 , 2.04 </a:t>
            </a:r>
          </a:p>
          <a:p>
            <a:endParaRPr lang="en-GB" dirty="0">
              <a:solidFill>
                <a:srgbClr val="7030A0"/>
              </a:solidFill>
            </a:endParaRPr>
          </a:p>
          <a:p>
            <a:r>
              <a:rPr lang="en-GB" dirty="0">
                <a:solidFill>
                  <a:srgbClr val="7030A0"/>
                </a:solidFill>
              </a:rPr>
              <a:t>1.22 , 2.69 , 4.56 </a:t>
            </a:r>
          </a:p>
          <a:p>
            <a:endParaRPr lang="en-GB" dirty="0">
              <a:solidFill>
                <a:srgbClr val="7030A0"/>
              </a:solidFill>
            </a:endParaRPr>
          </a:p>
          <a:p>
            <a:r>
              <a:rPr lang="en-GB" dirty="0">
                <a:solidFill>
                  <a:srgbClr val="7030A0"/>
                </a:solidFill>
              </a:rPr>
              <a:t>2.04 , 4.56 , 8.09</a:t>
            </a:r>
          </a:p>
        </p:txBody>
      </p:sp>
      <p:sp>
        <p:nvSpPr>
          <p:cNvPr id="17" name="Left Bracket 16">
            <a:extLst>
              <a:ext uri="{FF2B5EF4-FFF2-40B4-BE49-F238E27FC236}">
                <a16:creationId xmlns:a16="http://schemas.microsoft.com/office/drawing/2014/main" id="{20A37FC0-B918-C0AF-33B1-C00CA3680BDE}"/>
              </a:ext>
            </a:extLst>
          </p:cNvPr>
          <p:cNvSpPr/>
          <p:nvPr/>
        </p:nvSpPr>
        <p:spPr>
          <a:xfrm>
            <a:off x="4593577" y="1718914"/>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Left Bracket 17">
            <a:extLst>
              <a:ext uri="{FF2B5EF4-FFF2-40B4-BE49-F238E27FC236}">
                <a16:creationId xmlns:a16="http://schemas.microsoft.com/office/drawing/2014/main" id="{FCD2B9A5-249C-3290-88D3-A6EE98B84256}"/>
              </a:ext>
            </a:extLst>
          </p:cNvPr>
          <p:cNvSpPr/>
          <p:nvPr/>
        </p:nvSpPr>
        <p:spPr>
          <a:xfrm rot="10800000">
            <a:off x="6753817" y="1676350"/>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B10401F9-93FB-0B29-641D-C8FE52F376B4}"/>
              </a:ext>
            </a:extLst>
          </p:cNvPr>
          <p:cNvSpPr txBox="1"/>
          <p:nvPr/>
        </p:nvSpPr>
        <p:spPr>
          <a:xfrm>
            <a:off x="4815596" y="1212019"/>
            <a:ext cx="805029" cy="369332"/>
          </a:xfrm>
          <a:prstGeom prst="rect">
            <a:avLst/>
          </a:prstGeom>
          <a:noFill/>
        </p:spPr>
        <p:txBody>
          <a:bodyPr wrap="none" rtlCol="0">
            <a:spAutoFit/>
          </a:bodyPr>
          <a:lstStyle/>
          <a:p>
            <a:r>
              <a:rPr lang="en-GB" dirty="0"/>
              <a:t>Q . K</a:t>
            </a:r>
            <a:r>
              <a:rPr lang="en-GB" baseline="30000" dirty="0"/>
              <a:t>T</a:t>
            </a:r>
          </a:p>
        </p:txBody>
      </p:sp>
      <p:sp>
        <p:nvSpPr>
          <p:cNvPr id="21" name="TextBox 20">
            <a:extLst>
              <a:ext uri="{FF2B5EF4-FFF2-40B4-BE49-F238E27FC236}">
                <a16:creationId xmlns:a16="http://schemas.microsoft.com/office/drawing/2014/main" id="{BB5B73C7-3521-2561-C31F-4CC312340C79}"/>
              </a:ext>
            </a:extLst>
          </p:cNvPr>
          <p:cNvSpPr txBox="1"/>
          <p:nvPr/>
        </p:nvSpPr>
        <p:spPr>
          <a:xfrm>
            <a:off x="8810300" y="1652634"/>
            <a:ext cx="2664296" cy="1477328"/>
          </a:xfrm>
          <a:prstGeom prst="rect">
            <a:avLst/>
          </a:prstGeom>
          <a:noFill/>
        </p:spPr>
        <p:txBody>
          <a:bodyPr wrap="square">
            <a:spAutoFit/>
          </a:bodyPr>
          <a:lstStyle/>
          <a:p>
            <a:r>
              <a:rPr lang="en-GB" b="0" i="0" u="none" strike="noStrike" dirty="0">
                <a:solidFill>
                  <a:srgbClr val="FF0000"/>
                </a:solidFill>
                <a:effectLst/>
              </a:rPr>
              <a:t>0.3233, 0.7044,1.1778</a:t>
            </a:r>
          </a:p>
          <a:p>
            <a:endParaRPr lang="en-GB" b="0" i="0" u="none" strike="noStrike" dirty="0">
              <a:solidFill>
                <a:srgbClr val="FF0000"/>
              </a:solidFill>
              <a:effectLst/>
            </a:endParaRPr>
          </a:p>
          <a:p>
            <a:r>
              <a:rPr lang="en-GB" b="0" i="0" u="none" strike="noStrike" dirty="0">
                <a:solidFill>
                  <a:srgbClr val="FF0000"/>
                </a:solidFill>
                <a:effectLst/>
              </a:rPr>
              <a:t>​0.7044, 1.5531, 2.6327</a:t>
            </a:r>
          </a:p>
          <a:p>
            <a:r>
              <a:rPr lang="en-GB" b="0" i="0" u="none" strike="noStrike" dirty="0">
                <a:solidFill>
                  <a:srgbClr val="FF0000"/>
                </a:solidFill>
                <a:effectLst/>
              </a:rPr>
              <a:t>​</a:t>
            </a:r>
          </a:p>
          <a:p>
            <a:r>
              <a:rPr lang="en-GB" b="0" i="0" u="none" strike="noStrike" dirty="0">
                <a:solidFill>
                  <a:srgbClr val="FF0000"/>
                </a:solidFill>
                <a:effectLst/>
              </a:rPr>
              <a:t>1.1778, 2.6327, 4.6708​</a:t>
            </a:r>
            <a:endParaRPr lang="en-GB" dirty="0">
              <a:solidFill>
                <a:srgbClr val="FF0000"/>
              </a:solidFill>
            </a:endParaRPr>
          </a:p>
        </p:txBody>
      </p:sp>
      <p:sp>
        <p:nvSpPr>
          <p:cNvPr id="22" name="Left Bracket 21">
            <a:extLst>
              <a:ext uri="{FF2B5EF4-FFF2-40B4-BE49-F238E27FC236}">
                <a16:creationId xmlns:a16="http://schemas.microsoft.com/office/drawing/2014/main" id="{3EE33B56-93A5-EF31-7F17-14439FDAD158}"/>
              </a:ext>
            </a:extLst>
          </p:cNvPr>
          <p:cNvSpPr/>
          <p:nvPr/>
        </p:nvSpPr>
        <p:spPr>
          <a:xfrm>
            <a:off x="8738291" y="1652634"/>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3" name="Left Bracket 22">
            <a:extLst>
              <a:ext uri="{FF2B5EF4-FFF2-40B4-BE49-F238E27FC236}">
                <a16:creationId xmlns:a16="http://schemas.microsoft.com/office/drawing/2014/main" id="{8D70B015-3B03-8B85-346B-1DEA5AC6AD50}"/>
              </a:ext>
            </a:extLst>
          </p:cNvPr>
          <p:cNvSpPr/>
          <p:nvPr/>
        </p:nvSpPr>
        <p:spPr>
          <a:xfrm rot="10800000">
            <a:off x="11275015" y="1613328"/>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E76335-0F2D-0D34-5640-0088EAD8E589}"/>
                  </a:ext>
                </a:extLst>
              </p:cNvPr>
              <p:cNvSpPr txBox="1"/>
              <p:nvPr/>
            </p:nvSpPr>
            <p:spPr>
              <a:xfrm>
                <a:off x="7058444" y="2148024"/>
                <a:ext cx="1605824" cy="395429"/>
              </a:xfrm>
              <a:prstGeom prst="rect">
                <a:avLst/>
              </a:prstGeom>
              <a:noFill/>
            </p:spPr>
            <p:txBody>
              <a:bodyPr wrap="none" rtlCol="0">
                <a:spAutoFit/>
              </a:bodyPr>
              <a:lstStyle/>
              <a:p>
                <a:r>
                  <a:rPr lang="en-GB" dirty="0"/>
                  <a:t>Divide by </a:t>
                </a:r>
                <a14:m>
                  <m:oMath xmlns:m="http://schemas.openxmlformats.org/officeDocument/2006/math">
                    <m:rad>
                      <m:radPr>
                        <m:degHide m:val="on"/>
                        <m:ctrlPr>
                          <a:rPr lang="en-GB" i="1" smtClean="0">
                            <a:latin typeface="Cambria Math" panose="02040503050406030204" pitchFamily="18" charset="0"/>
                          </a:rPr>
                        </m:ctrlPr>
                      </m:radPr>
                      <m:deg/>
                      <m:e>
                        <m:r>
                          <a:rPr lang="en-GB" b="0" i="1" smtClean="0">
                            <a:latin typeface="Cambria Math" panose="02040503050406030204" pitchFamily="18" charset="0"/>
                          </a:rPr>
                          <m:t>3</m:t>
                        </m:r>
                      </m:e>
                    </m:rad>
                  </m:oMath>
                </a14:m>
                <a:r>
                  <a:rPr lang="en-GB" dirty="0"/>
                  <a:t>  </a:t>
                </a:r>
              </a:p>
            </p:txBody>
          </p:sp>
        </mc:Choice>
        <mc:Fallback xmlns="">
          <p:sp>
            <p:nvSpPr>
              <p:cNvPr id="24" name="TextBox 23">
                <a:extLst>
                  <a:ext uri="{FF2B5EF4-FFF2-40B4-BE49-F238E27FC236}">
                    <a16:creationId xmlns:a16="http://schemas.microsoft.com/office/drawing/2014/main" id="{59E76335-0F2D-0D34-5640-0088EAD8E589}"/>
                  </a:ext>
                </a:extLst>
              </p:cNvPr>
              <p:cNvSpPr txBox="1">
                <a:spLocks noRot="1" noChangeAspect="1" noMove="1" noResize="1" noEditPoints="1" noAdjustHandles="1" noChangeArrowheads="1" noChangeShapeType="1" noTextEdit="1"/>
              </p:cNvSpPr>
              <p:nvPr/>
            </p:nvSpPr>
            <p:spPr>
              <a:xfrm>
                <a:off x="7058444" y="2148024"/>
                <a:ext cx="1605824" cy="395429"/>
              </a:xfrm>
              <a:prstGeom prst="rect">
                <a:avLst/>
              </a:prstGeom>
              <a:blipFill>
                <a:blip r:embed="rId3"/>
                <a:stretch>
                  <a:fillRect l="-3125" b="-21212"/>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E0F6167B-BBC2-F1E9-FAAE-B17277E7BB13}"/>
              </a:ext>
            </a:extLst>
          </p:cNvPr>
          <p:cNvSpPr txBox="1"/>
          <p:nvPr/>
        </p:nvSpPr>
        <p:spPr>
          <a:xfrm>
            <a:off x="266440" y="4274983"/>
            <a:ext cx="5491219" cy="646331"/>
          </a:xfrm>
          <a:prstGeom prst="rect">
            <a:avLst/>
          </a:prstGeom>
          <a:noFill/>
        </p:spPr>
        <p:txBody>
          <a:bodyPr wrap="square">
            <a:spAutoFit/>
          </a:bodyPr>
          <a:lstStyle/>
          <a:p>
            <a:r>
              <a:rPr lang="en-GB" b="0" i="0" u="none" strike="noStrike" dirty="0">
                <a:solidFill>
                  <a:srgbClr val="000000"/>
                </a:solidFill>
                <a:effectLst/>
                <a:latin typeface="Gill Sans MT" panose="020B0502020104020203" pitchFamily="34" charset="77"/>
              </a:rPr>
              <a:t>Then apply </a:t>
            </a:r>
            <a:r>
              <a:rPr lang="en-GB" b="0" i="0" u="none" strike="noStrike" dirty="0" err="1">
                <a:solidFill>
                  <a:srgbClr val="000000"/>
                </a:solidFill>
                <a:effectLst/>
                <a:latin typeface="Gill Sans MT" panose="020B0502020104020203" pitchFamily="34" charset="77"/>
              </a:rPr>
              <a:t>softmax</a:t>
            </a:r>
            <a:r>
              <a:rPr lang="en-GB" b="0" i="0" u="none" strike="noStrike" dirty="0">
                <a:solidFill>
                  <a:srgbClr val="000000"/>
                </a:solidFill>
                <a:effectLst/>
                <a:latin typeface="Gill Sans MT" panose="020B0502020104020203" pitchFamily="34" charset="77"/>
              </a:rPr>
              <a:t> to these scores to normalise them into probabilities:</a:t>
            </a:r>
            <a:endParaRPr lang="en-GB" dirty="0">
              <a:latin typeface="Gill Sans MT" panose="020B0502020104020203" pitchFamily="34" charset="77"/>
            </a:endParaRPr>
          </a:p>
        </p:txBody>
      </p:sp>
      <p:pic>
        <p:nvPicPr>
          <p:cNvPr id="32" name="Picture 31" descr="A number of numbers in purple&#10;&#10;Description automatically generated">
            <a:extLst>
              <a:ext uri="{FF2B5EF4-FFF2-40B4-BE49-F238E27FC236}">
                <a16:creationId xmlns:a16="http://schemas.microsoft.com/office/drawing/2014/main" id="{175B40A4-8D2C-824E-EE8D-0C3221B20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173" y="4684260"/>
            <a:ext cx="2120900" cy="1346200"/>
          </a:xfrm>
          <a:prstGeom prst="rect">
            <a:avLst/>
          </a:prstGeom>
        </p:spPr>
      </p:pic>
      <p:sp>
        <p:nvSpPr>
          <p:cNvPr id="34" name="TextBox 33">
            <a:extLst>
              <a:ext uri="{FF2B5EF4-FFF2-40B4-BE49-F238E27FC236}">
                <a16:creationId xmlns:a16="http://schemas.microsoft.com/office/drawing/2014/main" id="{9122A6E1-4CC6-A223-B6C5-BE68369D6DCB}"/>
              </a:ext>
            </a:extLst>
          </p:cNvPr>
          <p:cNvSpPr txBox="1"/>
          <p:nvPr/>
        </p:nvSpPr>
        <p:spPr>
          <a:xfrm>
            <a:off x="10704512" y="4509120"/>
            <a:ext cx="325730" cy="369332"/>
          </a:xfrm>
          <a:prstGeom prst="rect">
            <a:avLst/>
          </a:prstGeom>
          <a:noFill/>
        </p:spPr>
        <p:txBody>
          <a:bodyPr wrap="none" rtlCol="0">
            <a:spAutoFit/>
          </a:bodyPr>
          <a:lstStyle/>
          <a:p>
            <a:r>
              <a:rPr lang="en-GB" dirty="0"/>
              <a:t>T</a:t>
            </a:r>
          </a:p>
        </p:txBody>
      </p:sp>
      <p:sp>
        <p:nvSpPr>
          <p:cNvPr id="35" name="TextBox 34">
            <a:extLst>
              <a:ext uri="{FF2B5EF4-FFF2-40B4-BE49-F238E27FC236}">
                <a16:creationId xmlns:a16="http://schemas.microsoft.com/office/drawing/2014/main" id="{A3C3B227-488A-0FB9-4F59-7BF5757627A8}"/>
              </a:ext>
            </a:extLst>
          </p:cNvPr>
          <p:cNvSpPr txBox="1"/>
          <p:nvPr/>
        </p:nvSpPr>
        <p:spPr>
          <a:xfrm>
            <a:off x="8854360" y="4027642"/>
            <a:ext cx="530915"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X.V</a:t>
            </a:r>
          </a:p>
        </p:txBody>
      </p:sp>
      <p:cxnSp>
        <p:nvCxnSpPr>
          <p:cNvPr id="37" name="Straight Arrow Connector 36">
            <a:extLst>
              <a:ext uri="{FF2B5EF4-FFF2-40B4-BE49-F238E27FC236}">
                <a16:creationId xmlns:a16="http://schemas.microsoft.com/office/drawing/2014/main" id="{A8C4DB60-E873-DCD0-E7FA-7C6AAE0FA3CA}"/>
              </a:ext>
            </a:extLst>
          </p:cNvPr>
          <p:cNvCxnSpPr/>
          <p:nvPr/>
        </p:nvCxnSpPr>
        <p:spPr>
          <a:xfrm>
            <a:off x="9408368" y="4469999"/>
            <a:ext cx="288032" cy="3603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6860D008-05B4-F14A-748A-681785FCB1A2}"/>
              </a:ext>
            </a:extLst>
          </p:cNvPr>
          <p:cNvCxnSpPr>
            <a:cxnSpLocks/>
          </p:cNvCxnSpPr>
          <p:nvPr/>
        </p:nvCxnSpPr>
        <p:spPr>
          <a:xfrm>
            <a:off x="5409142" y="5418188"/>
            <a:ext cx="90288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4C755981-98C8-2D51-B13E-5C0D476A0509}"/>
              </a:ext>
            </a:extLst>
          </p:cNvPr>
          <p:cNvCxnSpPr>
            <a:cxnSpLocks/>
          </p:cNvCxnSpPr>
          <p:nvPr/>
        </p:nvCxnSpPr>
        <p:spPr>
          <a:xfrm flipV="1">
            <a:off x="3660196" y="2116144"/>
            <a:ext cx="755248" cy="73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D6418DD5-13FA-E7B1-1FFD-62C174DA1655}"/>
              </a:ext>
            </a:extLst>
          </p:cNvPr>
          <p:cNvCxnSpPr>
            <a:cxnSpLocks/>
          </p:cNvCxnSpPr>
          <p:nvPr/>
        </p:nvCxnSpPr>
        <p:spPr>
          <a:xfrm flipV="1">
            <a:off x="3714254" y="2604721"/>
            <a:ext cx="581223" cy="7701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B2F9C227-E209-3214-7775-59A8C8BA9077}"/>
              </a:ext>
            </a:extLst>
          </p:cNvPr>
          <p:cNvCxnSpPr>
            <a:cxnSpLocks/>
          </p:cNvCxnSpPr>
          <p:nvPr/>
        </p:nvCxnSpPr>
        <p:spPr>
          <a:xfrm flipH="1">
            <a:off x="5609099" y="3409158"/>
            <a:ext cx="2876995" cy="8847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 name="Picture 2" descr="A mathematical equation with numbers and symbols&#10;&#10;Description automatically generated with medium confidence">
            <a:extLst>
              <a:ext uri="{FF2B5EF4-FFF2-40B4-BE49-F238E27FC236}">
                <a16:creationId xmlns:a16="http://schemas.microsoft.com/office/drawing/2014/main" id="{E7E8993C-3718-ABE2-32FF-D9C3A15419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440" y="5285489"/>
            <a:ext cx="2540000" cy="1003300"/>
          </a:xfrm>
          <a:prstGeom prst="rect">
            <a:avLst/>
          </a:prstGeom>
        </p:spPr>
      </p:pic>
      <p:pic>
        <p:nvPicPr>
          <p:cNvPr id="13" name="Picture 12" descr="A number of numbers on a white background&#10;&#10;Description automatically generated">
            <a:extLst>
              <a:ext uri="{FF2B5EF4-FFF2-40B4-BE49-F238E27FC236}">
                <a16:creationId xmlns:a16="http://schemas.microsoft.com/office/drawing/2014/main" id="{86A34EED-66C2-4D3A-2655-A7029BEA68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9854" y="5030249"/>
            <a:ext cx="2447627" cy="946724"/>
          </a:xfrm>
          <a:prstGeom prst="rect">
            <a:avLst/>
          </a:prstGeom>
        </p:spPr>
      </p:pic>
      <p:pic>
        <p:nvPicPr>
          <p:cNvPr id="15" name="Picture 14" descr="A number of numbers on a white background&#10;&#10;Description automatically generated">
            <a:extLst>
              <a:ext uri="{FF2B5EF4-FFF2-40B4-BE49-F238E27FC236}">
                <a16:creationId xmlns:a16="http://schemas.microsoft.com/office/drawing/2014/main" id="{5DAE377A-C21D-D25A-99B2-FD8F993383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0185" y="4878452"/>
            <a:ext cx="2545911" cy="984739"/>
          </a:xfrm>
          <a:prstGeom prst="rect">
            <a:avLst/>
          </a:prstGeom>
        </p:spPr>
      </p:pic>
    </p:spTree>
    <p:extLst>
      <p:ext uri="{BB962C8B-B14F-4D97-AF65-F5344CB8AC3E}">
        <p14:creationId xmlns:p14="http://schemas.microsoft.com/office/powerpoint/2010/main" val="1030166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803E-BF60-D9FD-8958-8DC336AB717B}"/>
              </a:ext>
            </a:extLst>
          </p:cNvPr>
          <p:cNvSpPr>
            <a:spLocks noGrp="1"/>
          </p:cNvSpPr>
          <p:nvPr>
            <p:ph type="title"/>
          </p:nvPr>
        </p:nvSpPr>
        <p:spPr/>
        <p:txBody>
          <a:bodyPr/>
          <a:lstStyle/>
          <a:p>
            <a:r>
              <a:rPr lang="en-GB" dirty="0"/>
              <a:t>Self-attention in matrix form**</a:t>
            </a:r>
          </a:p>
        </p:txBody>
      </p:sp>
      <p:sp>
        <p:nvSpPr>
          <p:cNvPr id="3" name="Slide Number Placeholder 2">
            <a:extLst>
              <a:ext uri="{FF2B5EF4-FFF2-40B4-BE49-F238E27FC236}">
                <a16:creationId xmlns:a16="http://schemas.microsoft.com/office/drawing/2014/main" id="{4B5685CF-B6A1-4FD2-28BB-D896B148DE8B}"/>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Diagram, schematic&#10;&#10;Description automatically generated">
            <a:extLst>
              <a:ext uri="{FF2B5EF4-FFF2-40B4-BE49-F238E27FC236}">
                <a16:creationId xmlns:a16="http://schemas.microsoft.com/office/drawing/2014/main" id="{6F975CA6-A693-F644-ED80-679407CFD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323345"/>
            <a:ext cx="8724691" cy="5058407"/>
          </a:xfrm>
          <a:prstGeom prst="rect">
            <a:avLst/>
          </a:prstGeom>
        </p:spPr>
      </p:pic>
      <p:sp>
        <p:nvSpPr>
          <p:cNvPr id="4" name="TextBox 3">
            <a:extLst>
              <a:ext uri="{FF2B5EF4-FFF2-40B4-BE49-F238E27FC236}">
                <a16:creationId xmlns:a16="http://schemas.microsoft.com/office/drawing/2014/main" id="{55ECFE4F-B62A-DF3D-ABB7-693CF1CD569C}"/>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91671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5B5162-D01F-19B8-9EB4-727EF9F0B1D8}"/>
              </a:ext>
            </a:extLst>
          </p:cNvPr>
          <p:cNvSpPr>
            <a:spLocks noGrp="1"/>
          </p:cNvSpPr>
          <p:nvPr>
            <p:ph type="title"/>
          </p:nvPr>
        </p:nvSpPr>
        <p:spPr/>
        <p:txBody>
          <a:bodyPr/>
          <a:lstStyle/>
          <a:p>
            <a:r>
              <a:rPr lang="en-GB" dirty="0"/>
              <a:t>Multi-head attention**</a:t>
            </a:r>
          </a:p>
        </p:txBody>
      </p:sp>
      <p:sp>
        <p:nvSpPr>
          <p:cNvPr id="4" name="Slide Number Placeholder 3">
            <a:extLst>
              <a:ext uri="{FF2B5EF4-FFF2-40B4-BE49-F238E27FC236}">
                <a16:creationId xmlns:a16="http://schemas.microsoft.com/office/drawing/2014/main" id="{F1BAE518-F77C-0852-1CFC-611BCD3C9640}"/>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pic>
        <p:nvPicPr>
          <p:cNvPr id="7" name="Picture 6" descr="Diagram, schematic&#10;&#10;Description automatically generated">
            <a:extLst>
              <a:ext uri="{FF2B5EF4-FFF2-40B4-BE49-F238E27FC236}">
                <a16:creationId xmlns:a16="http://schemas.microsoft.com/office/drawing/2014/main" id="{372061E5-F1DD-0CA7-B123-407D601CF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159" y="981728"/>
            <a:ext cx="6653539" cy="5366770"/>
          </a:xfrm>
          <a:prstGeom prst="rect">
            <a:avLst/>
          </a:prstGeom>
        </p:spPr>
      </p:pic>
      <p:sp>
        <p:nvSpPr>
          <p:cNvPr id="2" name="TextBox 1">
            <a:extLst>
              <a:ext uri="{FF2B5EF4-FFF2-40B4-BE49-F238E27FC236}">
                <a16:creationId xmlns:a16="http://schemas.microsoft.com/office/drawing/2014/main" id="{92679140-D320-6F08-2C17-0ABCB645F9C5}"/>
              </a:ext>
            </a:extLst>
          </p:cNvPr>
          <p:cNvSpPr txBox="1"/>
          <p:nvPr/>
        </p:nvSpPr>
        <p:spPr>
          <a:xfrm>
            <a:off x="627884" y="6551613"/>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251588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1E68-8879-156A-5183-C57968C499CE}"/>
              </a:ext>
            </a:extLst>
          </p:cNvPr>
          <p:cNvSpPr>
            <a:spLocks noGrp="1"/>
          </p:cNvSpPr>
          <p:nvPr>
            <p:ph type="title"/>
          </p:nvPr>
        </p:nvSpPr>
        <p:spPr/>
        <p:txBody>
          <a:bodyPr/>
          <a:lstStyle/>
          <a:p>
            <a:r>
              <a:rPr lang="en-GB" dirty="0"/>
              <a:t>Transformer layers*</a:t>
            </a:r>
          </a:p>
        </p:txBody>
      </p:sp>
      <p:sp>
        <p:nvSpPr>
          <p:cNvPr id="3" name="Slide Number Placeholder 2">
            <a:extLst>
              <a:ext uri="{FF2B5EF4-FFF2-40B4-BE49-F238E27FC236}">
                <a16:creationId xmlns:a16="http://schemas.microsoft.com/office/drawing/2014/main" id="{2A7794BF-58D2-C6BD-DD04-E62509CD2CE0}"/>
              </a:ext>
            </a:extLst>
          </p:cNvPr>
          <p:cNvSpPr>
            <a:spLocks noGrp="1"/>
          </p:cNvSpPr>
          <p:nvPr>
            <p:ph type="sldNum" sz="quarter" idx="12"/>
          </p:nvPr>
        </p:nvSpPr>
        <p:spPr/>
        <p:txBody>
          <a:bodyPr/>
          <a:lstStyle/>
          <a:p>
            <a:fld id="{BB98F552-A29D-2D4E-8192-F20670493719}" type="slidenum">
              <a:rPr lang="en-GB" altLang="en-US" smtClean="0"/>
              <a:pPr/>
              <a:t>19</a:t>
            </a:fld>
            <a:endParaRPr lang="en-GB" altLang="en-US" dirty="0"/>
          </a:p>
        </p:txBody>
      </p:sp>
      <p:pic>
        <p:nvPicPr>
          <p:cNvPr id="5" name="Picture 4" descr="Diagram&#10;&#10;Description automatically generated">
            <a:extLst>
              <a:ext uri="{FF2B5EF4-FFF2-40B4-BE49-F238E27FC236}">
                <a16:creationId xmlns:a16="http://schemas.microsoft.com/office/drawing/2014/main" id="{60F24340-CD80-FA7B-2E51-148303383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1116014"/>
            <a:ext cx="9505056" cy="2996887"/>
          </a:xfrm>
          <a:prstGeom prst="rect">
            <a:avLst/>
          </a:prstGeom>
        </p:spPr>
      </p:pic>
      <p:sp>
        <p:nvSpPr>
          <p:cNvPr id="6" name="TextBox 5">
            <a:extLst>
              <a:ext uri="{FF2B5EF4-FFF2-40B4-BE49-F238E27FC236}">
                <a16:creationId xmlns:a16="http://schemas.microsoft.com/office/drawing/2014/main" id="{EADB9072-934F-6606-FC15-E0F5D1A9DE7A}"/>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pic>
        <p:nvPicPr>
          <p:cNvPr id="8" name="Picture 7" descr="A computer screen shot of a computer&#10;&#10;Description automatically generated">
            <a:extLst>
              <a:ext uri="{FF2B5EF4-FFF2-40B4-BE49-F238E27FC236}">
                <a16:creationId xmlns:a16="http://schemas.microsoft.com/office/drawing/2014/main" id="{A2B341F7-A24A-85B3-2099-63B833580034}"/>
              </a:ext>
            </a:extLst>
          </p:cNvPr>
          <p:cNvPicPr>
            <a:picLocks noChangeAspect="1"/>
          </p:cNvPicPr>
          <p:nvPr/>
        </p:nvPicPr>
        <p:blipFill rotWithShape="1">
          <a:blip r:embed="rId3"/>
          <a:srcRect l="10427" t="66538" r="4314"/>
          <a:stretch/>
        </p:blipFill>
        <p:spPr>
          <a:xfrm>
            <a:off x="1631504" y="4095373"/>
            <a:ext cx="8380223" cy="2302325"/>
          </a:xfrm>
          <a:prstGeom prst="rect">
            <a:avLst/>
          </a:prstGeom>
        </p:spPr>
      </p:pic>
    </p:spTree>
    <p:extLst>
      <p:ext uri="{BB962C8B-B14F-4D97-AF65-F5344CB8AC3E}">
        <p14:creationId xmlns:p14="http://schemas.microsoft.com/office/powerpoint/2010/main" val="122247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563B-ECCF-152B-EE5B-F521F5066C20}"/>
              </a:ext>
            </a:extLst>
          </p:cNvPr>
          <p:cNvSpPr>
            <a:spLocks noGrp="1"/>
          </p:cNvSpPr>
          <p:nvPr>
            <p:ph type="title"/>
          </p:nvPr>
        </p:nvSpPr>
        <p:spPr/>
        <p:txBody>
          <a:bodyPr/>
          <a:lstStyle/>
          <a:p>
            <a:r>
              <a:rPr lang="en-GB" dirty="0"/>
              <a:t>Neuroscience and AI</a:t>
            </a:r>
          </a:p>
        </p:txBody>
      </p:sp>
      <p:sp>
        <p:nvSpPr>
          <p:cNvPr id="3" name="Content Placeholder 2">
            <a:extLst>
              <a:ext uri="{FF2B5EF4-FFF2-40B4-BE49-F238E27FC236}">
                <a16:creationId xmlns:a16="http://schemas.microsoft.com/office/drawing/2014/main" id="{0D4EFA5C-9055-184F-ECBE-8D67BF61179D}"/>
              </a:ext>
            </a:extLst>
          </p:cNvPr>
          <p:cNvSpPr>
            <a:spLocks noGrp="1"/>
          </p:cNvSpPr>
          <p:nvPr>
            <p:ph idx="1"/>
          </p:nvPr>
        </p:nvSpPr>
        <p:spPr/>
        <p:txBody>
          <a:bodyPr/>
          <a:lstStyle/>
          <a:p>
            <a:r>
              <a:rPr lang="en-GB" dirty="0">
                <a:effectLst/>
              </a:rPr>
              <a:t>Neuroscience provides a rich source of </a:t>
            </a:r>
            <a:r>
              <a:rPr lang="en-GB" b="1" i="1" dirty="0">
                <a:solidFill>
                  <a:srgbClr val="FF0000"/>
                </a:solidFill>
                <a:effectLst/>
              </a:rPr>
              <a:t>inspiration</a:t>
            </a:r>
            <a:r>
              <a:rPr lang="en-GB" dirty="0">
                <a:effectLst/>
              </a:rPr>
              <a:t> for new types of algorithms and architectures.</a:t>
            </a:r>
          </a:p>
          <a:p>
            <a:r>
              <a:rPr lang="en-GB" dirty="0"/>
              <a:t>This is often </a:t>
            </a:r>
            <a:r>
              <a:rPr lang="en-GB" dirty="0">
                <a:effectLst/>
              </a:rPr>
              <a:t>independent </a:t>
            </a:r>
            <a:r>
              <a:rPr lang="en-GB" dirty="0"/>
              <a:t>of, and complementary to, the mathematical and logic-based methods and ideas that have dominated, mainly traditional, </a:t>
            </a:r>
            <a:r>
              <a:rPr lang="en-GB" dirty="0">
                <a:effectLst/>
              </a:rPr>
              <a:t>approaches to AI.</a:t>
            </a:r>
          </a:p>
          <a:p>
            <a:r>
              <a:rPr lang="en-GB" sz="2400" dirty="0"/>
              <a:t>Neuroscience could help to provide a systems neuroscience-level view of the brain.</a:t>
            </a:r>
          </a:p>
          <a:p>
            <a:r>
              <a:rPr lang="en-GB" sz="2400" dirty="0"/>
              <a:t>It can help view the </a:t>
            </a:r>
            <a:r>
              <a:rPr lang="en-GB" dirty="0"/>
              <a:t>brain's network, architecture, functions, and representations. </a:t>
            </a:r>
            <a:endParaRPr lang="en-GB" sz="2400" dirty="0"/>
          </a:p>
          <a:p>
            <a:r>
              <a:rPr lang="en-GB" sz="2400" dirty="0"/>
              <a:t>The precise mechanisms by which the processes/interactions are physically realised in a biological substrate are often less relevant at the implementation level (of AI models). </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2B8DAD2C-94CC-2A42-5164-324A904EBFC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
        <p:nvSpPr>
          <p:cNvPr id="6" name="TextBox 5">
            <a:extLst>
              <a:ext uri="{FF2B5EF4-FFF2-40B4-BE49-F238E27FC236}">
                <a16:creationId xmlns:a16="http://schemas.microsoft.com/office/drawing/2014/main" id="{2B92C766-DDA6-9D13-54EB-6F1DA55671BC}"/>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8982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B747-1AF3-E808-3CE5-A37A3AFCA0A5}"/>
              </a:ext>
            </a:extLst>
          </p:cNvPr>
          <p:cNvSpPr>
            <a:spLocks noGrp="1"/>
          </p:cNvSpPr>
          <p:nvPr>
            <p:ph type="title"/>
          </p:nvPr>
        </p:nvSpPr>
        <p:spPr/>
        <p:txBody>
          <a:bodyPr/>
          <a:lstStyle/>
          <a:p>
            <a:r>
              <a:rPr lang="en-GB" sz="2400" dirty="0"/>
              <a:t>Bidirectional Encoder Representations from Transformers (BERT)</a:t>
            </a:r>
          </a:p>
        </p:txBody>
      </p:sp>
      <p:sp>
        <p:nvSpPr>
          <p:cNvPr id="3" name="Content Placeholder 2">
            <a:extLst>
              <a:ext uri="{FF2B5EF4-FFF2-40B4-BE49-F238E27FC236}">
                <a16:creationId xmlns:a16="http://schemas.microsoft.com/office/drawing/2014/main" id="{441277D8-791B-DD0D-5D33-5EA111B57903}"/>
              </a:ext>
            </a:extLst>
          </p:cNvPr>
          <p:cNvSpPr>
            <a:spLocks noGrp="1"/>
          </p:cNvSpPr>
          <p:nvPr>
            <p:ph idx="1"/>
          </p:nvPr>
        </p:nvSpPr>
        <p:spPr/>
        <p:txBody>
          <a:bodyPr/>
          <a:lstStyle/>
          <a:p>
            <a:r>
              <a:rPr lang="en-GB" dirty="0">
                <a:effectLst/>
              </a:rPr>
              <a:t>Encoder models like BERT can use transfer learning. </a:t>
            </a:r>
          </a:p>
          <a:p>
            <a:r>
              <a:rPr lang="en-GB" dirty="0">
                <a:effectLst/>
              </a:rPr>
              <a:t>During pretraining, the parameters of the transformer architecture are learned using self-supervision from a large corpus of text. </a:t>
            </a:r>
          </a:p>
          <a:p>
            <a:r>
              <a:rPr lang="en-GB" dirty="0">
                <a:effectLst/>
              </a:rPr>
              <a:t>The goal here is for the model to learn general information about language statistics. </a:t>
            </a:r>
          </a:p>
          <a:p>
            <a:r>
              <a:rPr lang="en-GB" dirty="0">
                <a:effectLst/>
              </a:rPr>
              <a:t>In the fine-tuning stage, the resulting network is adapted to solve a particular task using a smaller body of supervised training data.</a:t>
            </a:r>
          </a:p>
          <a:p>
            <a:endParaRPr lang="en-GB" dirty="0"/>
          </a:p>
        </p:txBody>
      </p:sp>
      <p:sp>
        <p:nvSpPr>
          <p:cNvPr id="4" name="Slide Number Placeholder 3">
            <a:extLst>
              <a:ext uri="{FF2B5EF4-FFF2-40B4-BE49-F238E27FC236}">
                <a16:creationId xmlns:a16="http://schemas.microsoft.com/office/drawing/2014/main" id="{C8E12315-92F6-9834-7F45-A3B82719BD85}"/>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sp>
        <p:nvSpPr>
          <p:cNvPr id="5" name="TextBox 4">
            <a:extLst>
              <a:ext uri="{FF2B5EF4-FFF2-40B4-BE49-F238E27FC236}">
                <a16:creationId xmlns:a16="http://schemas.microsoft.com/office/drawing/2014/main" id="{CB921560-77EF-7783-66BC-289FE4EE4995}"/>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3261543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B20B-A0B9-36F5-9A48-1E9C13B58077}"/>
              </a:ext>
            </a:extLst>
          </p:cNvPr>
          <p:cNvSpPr>
            <a:spLocks noGrp="1"/>
          </p:cNvSpPr>
          <p:nvPr>
            <p:ph type="title"/>
          </p:nvPr>
        </p:nvSpPr>
        <p:spPr/>
        <p:txBody>
          <a:bodyPr/>
          <a:lstStyle/>
          <a:p>
            <a:r>
              <a:rPr lang="en-GB" dirty="0"/>
              <a:t>Pre-training</a:t>
            </a:r>
          </a:p>
        </p:txBody>
      </p:sp>
      <p:sp>
        <p:nvSpPr>
          <p:cNvPr id="3" name="Content Placeholder 2">
            <a:extLst>
              <a:ext uri="{FF2B5EF4-FFF2-40B4-BE49-F238E27FC236}">
                <a16:creationId xmlns:a16="http://schemas.microsoft.com/office/drawing/2014/main" id="{A5EDC343-A0EC-503F-8E04-02117EF19D1B}"/>
              </a:ext>
            </a:extLst>
          </p:cNvPr>
          <p:cNvSpPr>
            <a:spLocks noGrp="1"/>
          </p:cNvSpPr>
          <p:nvPr>
            <p:ph idx="1"/>
          </p:nvPr>
        </p:nvSpPr>
        <p:spPr/>
        <p:txBody>
          <a:bodyPr/>
          <a:lstStyle/>
          <a:p>
            <a:r>
              <a:rPr lang="en-GB" dirty="0">
                <a:effectLst/>
              </a:rPr>
              <a:t>In the pre-training stage, the network is trained using self-supervision. This allows the use of enormous amounts of data without the need for manual labels. </a:t>
            </a:r>
          </a:p>
          <a:p>
            <a:r>
              <a:rPr lang="en-GB" dirty="0">
                <a:effectLst/>
              </a:rPr>
              <a:t>For BERT, the </a:t>
            </a:r>
            <a:r>
              <a:rPr lang="en-GB" dirty="0"/>
              <a:t>self-supervision </a:t>
            </a:r>
            <a:r>
              <a:rPr lang="en-GB" dirty="0">
                <a:effectLst/>
              </a:rPr>
              <a:t>task consists of predicting missing words from sentences from a large internet corpus. </a:t>
            </a:r>
          </a:p>
          <a:p>
            <a:r>
              <a:rPr lang="en-GB" dirty="0">
                <a:effectLst/>
              </a:rPr>
              <a:t>During training, the maximum input length is 512 tokens, and the batch size is 256. </a:t>
            </a:r>
          </a:p>
          <a:p>
            <a:r>
              <a:rPr lang="en-GB" dirty="0">
                <a:effectLst/>
              </a:rPr>
              <a:t>The system is trained for a million steps, corresponding to roughly 50 epochs of the 3.3-billion word corpus.</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A832DB29-A2CF-AC78-03D6-FB00AF651CE4}"/>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dirty="0"/>
          </a:p>
        </p:txBody>
      </p:sp>
    </p:spTree>
    <p:extLst>
      <p:ext uri="{BB962C8B-B14F-4D97-AF65-F5344CB8AC3E}">
        <p14:creationId xmlns:p14="http://schemas.microsoft.com/office/powerpoint/2010/main" val="301644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6B0-1835-E4DB-96CC-D4D80E16CE50}"/>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4D430CBC-A3C3-2D3E-8C5E-36BD0377C3A5}"/>
              </a:ext>
            </a:extLst>
          </p:cNvPr>
          <p:cNvSpPr>
            <a:spLocks noGrp="1"/>
          </p:cNvSpPr>
          <p:nvPr>
            <p:ph idx="1"/>
          </p:nvPr>
        </p:nvSpPr>
        <p:spPr/>
        <p:txBody>
          <a:bodyPr/>
          <a:lstStyle/>
          <a:p>
            <a:r>
              <a:rPr lang="en-GB" dirty="0">
                <a:effectLst/>
              </a:rPr>
              <a:t>Intelligent agents must be able to learn and remember many different tasks </a:t>
            </a:r>
            <a:r>
              <a:rPr lang="en-GB" dirty="0"/>
              <a:t>encountered across </a:t>
            </a:r>
            <a:r>
              <a:rPr lang="en-GB" dirty="0">
                <a:effectLst/>
              </a:rPr>
              <a:t>multiple timescales.</a:t>
            </a:r>
          </a:p>
          <a:p>
            <a:r>
              <a:rPr lang="en-GB" dirty="0">
                <a:effectLst/>
              </a:rPr>
              <a:t>Both biological and artificial agents must thus have a capacity for continual learning, that is, an ability to master new tasks without forgetting how to perform prior tasks (</a:t>
            </a:r>
            <a:r>
              <a:rPr lang="en-GB" dirty="0" err="1">
                <a:solidFill>
                  <a:srgbClr val="2197D2"/>
                </a:solidFill>
                <a:effectLst/>
              </a:rPr>
              <a:t>Thrun</a:t>
            </a:r>
            <a:r>
              <a:rPr lang="en-GB" dirty="0">
                <a:solidFill>
                  <a:srgbClr val="2197D2"/>
                </a:solidFill>
                <a:effectLst/>
              </a:rPr>
              <a:t> and Mitchell,1995</a:t>
            </a:r>
            <a:r>
              <a:rPr lang="en-GB" dirty="0">
                <a:effectLst/>
              </a:rPr>
              <a:t>). While animals appear relatively adept at continual learning, neural networks suffer from the problem of catastrophic </a:t>
            </a:r>
            <a:r>
              <a:rPr lang="en-GB" dirty="0">
                <a:solidFill>
                  <a:srgbClr val="000000"/>
                </a:solidFill>
                <a:effectLst/>
              </a:rPr>
              <a:t>forgetting (</a:t>
            </a:r>
            <a:r>
              <a:rPr lang="en-GB" dirty="0">
                <a:solidFill>
                  <a:srgbClr val="2197D2"/>
                </a:solidFill>
                <a:effectLst/>
              </a:rPr>
              <a:t>French, 1999; McClelland et al., 1995</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C9D2EED0-D837-7E07-666B-19435944D0D3}"/>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sp>
        <p:nvSpPr>
          <p:cNvPr id="6" name="TextBox 5">
            <a:extLst>
              <a:ext uri="{FF2B5EF4-FFF2-40B4-BE49-F238E27FC236}">
                <a16:creationId xmlns:a16="http://schemas.microsoft.com/office/drawing/2014/main" id="{AA6F5EC9-E5E0-E6E5-EE5A-0A2B002F5544}"/>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0495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D146-CBCF-39A6-0263-EBF412399C98}"/>
              </a:ext>
            </a:extLst>
          </p:cNvPr>
          <p:cNvSpPr>
            <a:spLocks noGrp="1"/>
          </p:cNvSpPr>
          <p:nvPr>
            <p:ph type="title"/>
          </p:nvPr>
        </p:nvSpPr>
        <p:spPr/>
        <p:txBody>
          <a:bodyPr/>
          <a:lstStyle/>
          <a:p>
            <a:r>
              <a:rPr lang="en-GB" dirty="0"/>
              <a:t>Neuroimaging and continual learning</a:t>
            </a:r>
          </a:p>
        </p:txBody>
      </p:sp>
      <p:sp>
        <p:nvSpPr>
          <p:cNvPr id="3" name="Content Placeholder 2">
            <a:extLst>
              <a:ext uri="{FF2B5EF4-FFF2-40B4-BE49-F238E27FC236}">
                <a16:creationId xmlns:a16="http://schemas.microsoft.com/office/drawing/2014/main" id="{7CB0FBAE-77CB-DA2D-F6F4-738BE481FFA1}"/>
              </a:ext>
            </a:extLst>
          </p:cNvPr>
          <p:cNvSpPr>
            <a:spLocks noGrp="1"/>
          </p:cNvSpPr>
          <p:nvPr>
            <p:ph idx="1"/>
          </p:nvPr>
        </p:nvSpPr>
        <p:spPr/>
        <p:txBody>
          <a:bodyPr/>
          <a:lstStyle/>
          <a:p>
            <a:r>
              <a:rPr lang="en-GB" dirty="0">
                <a:effectLst/>
              </a:rPr>
              <a:t>In neuroscience, advanced neuroimaging techniques (e.g., two-photon imaging) now allow dynamic in vivo visualisation of the structure and function of dendritic spines during learning, at the spatial scale of single synapses (</a:t>
            </a:r>
            <a:r>
              <a:rPr lang="en-GB" dirty="0">
                <a:solidFill>
                  <a:srgbClr val="2197D2"/>
                </a:solidFill>
                <a:effectLst/>
              </a:rPr>
              <a:t>Nishiyama</a:t>
            </a:r>
            <a:r>
              <a:rPr lang="en-GB" dirty="0"/>
              <a:t> </a:t>
            </a:r>
            <a:r>
              <a:rPr lang="en-GB" dirty="0">
                <a:solidFill>
                  <a:srgbClr val="2197D2"/>
                </a:solidFill>
                <a:effectLst/>
              </a:rPr>
              <a:t>and Yasuda, 2015</a:t>
            </a:r>
            <a:r>
              <a:rPr lang="en-GB" dirty="0">
                <a:effectLst/>
              </a:rPr>
              <a:t>). </a:t>
            </a:r>
          </a:p>
          <a:p>
            <a:r>
              <a:rPr lang="en-GB" dirty="0">
                <a:effectLst/>
              </a:rPr>
              <a:t>This approach can be used to study neocortical plasticity during continual learning (</a:t>
            </a:r>
            <a:r>
              <a:rPr lang="en-GB" dirty="0" err="1">
                <a:solidFill>
                  <a:srgbClr val="2197D2"/>
                </a:solidFill>
                <a:effectLst/>
              </a:rPr>
              <a:t>Cichon</a:t>
            </a:r>
            <a:r>
              <a:rPr lang="en-GB" dirty="0">
                <a:solidFill>
                  <a:srgbClr val="2197D2"/>
                </a:solidFill>
                <a:effectLst/>
              </a:rPr>
              <a:t> and</a:t>
            </a:r>
            <a:r>
              <a:rPr lang="en-GB" dirty="0"/>
              <a:t> </a:t>
            </a:r>
            <a:r>
              <a:rPr lang="en-GB" dirty="0">
                <a:solidFill>
                  <a:srgbClr val="2197D2"/>
                </a:solidFill>
                <a:effectLst/>
              </a:rPr>
              <a:t>Gan, 2015; Hayashi-Takagi et al., 2015; Yang et al., 2009</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37DDB500-FF0F-9743-C05D-B1B035E8794A}"/>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
        <p:nvSpPr>
          <p:cNvPr id="6" name="TextBox 5">
            <a:extLst>
              <a:ext uri="{FF2B5EF4-FFF2-40B4-BE49-F238E27FC236}">
                <a16:creationId xmlns:a16="http://schemas.microsoft.com/office/drawing/2014/main" id="{0A4682AD-5CBD-D0D7-8D6B-F1B1C9A2DF85}"/>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3782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316-03DB-6D34-4593-C6C9B22A878A}"/>
              </a:ext>
            </a:extLst>
          </p:cNvPr>
          <p:cNvSpPr>
            <a:spLocks noGrp="1"/>
          </p:cNvSpPr>
          <p:nvPr>
            <p:ph type="title"/>
          </p:nvPr>
        </p:nvSpPr>
        <p:spPr/>
        <p:txBody>
          <a:bodyPr/>
          <a:lstStyle/>
          <a:p>
            <a:r>
              <a:rPr lang="en-GB" dirty="0"/>
              <a:t>AI in neuroscience </a:t>
            </a:r>
          </a:p>
        </p:txBody>
      </p:sp>
      <p:sp>
        <p:nvSpPr>
          <p:cNvPr id="3" name="Content Placeholder 2">
            <a:extLst>
              <a:ext uri="{FF2B5EF4-FFF2-40B4-BE49-F238E27FC236}">
                <a16:creationId xmlns:a16="http://schemas.microsoft.com/office/drawing/2014/main" id="{789FBE3C-89DB-6D82-659C-020A5E5BDD24}"/>
              </a:ext>
            </a:extLst>
          </p:cNvPr>
          <p:cNvSpPr>
            <a:spLocks noGrp="1"/>
          </p:cNvSpPr>
          <p:nvPr>
            <p:ph idx="1"/>
          </p:nvPr>
        </p:nvSpPr>
        <p:spPr/>
        <p:txBody>
          <a:bodyPr/>
          <a:lstStyle/>
          <a:p>
            <a:r>
              <a:rPr lang="en-GB" dirty="0"/>
              <a:t>Neuroimaging data analysis</a:t>
            </a:r>
          </a:p>
          <a:p>
            <a:r>
              <a:rPr lang="en-GB" dirty="0"/>
              <a:t>Behaviour and large population data analysis</a:t>
            </a:r>
          </a:p>
          <a:p>
            <a:r>
              <a:rPr lang="en-GB" dirty="0"/>
              <a:t>Computational models and simulations</a:t>
            </a:r>
          </a:p>
          <a:p>
            <a:r>
              <a:rPr lang="en-GB" dirty="0"/>
              <a:t>Graph and network analysis</a:t>
            </a:r>
          </a:p>
          <a:p>
            <a:r>
              <a:rPr lang="en-GB" dirty="0"/>
              <a:t>Fusion models and multimodal models for predictions/risk assessments </a:t>
            </a:r>
          </a:p>
          <a:p>
            <a:endParaRPr lang="en-GB" dirty="0"/>
          </a:p>
          <a:p>
            <a:r>
              <a:rPr lang="en-GB" dirty="0"/>
              <a:t>An interesting read, How AI and neuroscience drive each other, https://</a:t>
            </a:r>
            <a:r>
              <a:rPr lang="en-GB" dirty="0" err="1"/>
              <a:t>www.nature.com</a:t>
            </a:r>
            <a:r>
              <a:rPr lang="en-GB" dirty="0"/>
              <a:t>/articles/d41586-019-02212-4</a:t>
            </a:r>
          </a:p>
        </p:txBody>
      </p:sp>
      <p:sp>
        <p:nvSpPr>
          <p:cNvPr id="4" name="Slide Number Placeholder 3">
            <a:extLst>
              <a:ext uri="{FF2B5EF4-FFF2-40B4-BE49-F238E27FC236}">
                <a16:creationId xmlns:a16="http://schemas.microsoft.com/office/drawing/2014/main" id="{09C08246-4800-4985-7988-B40A7CC5C44C}"/>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Tree>
    <p:extLst>
      <p:ext uri="{BB962C8B-B14F-4D97-AF65-F5344CB8AC3E}">
        <p14:creationId xmlns:p14="http://schemas.microsoft.com/office/powerpoint/2010/main" val="417378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DB9-E319-B80F-F7DA-29CC82444191}"/>
              </a:ext>
            </a:extLst>
          </p:cNvPr>
          <p:cNvSpPr>
            <a:spLocks noGrp="1"/>
          </p:cNvSpPr>
          <p:nvPr>
            <p:ph type="title"/>
          </p:nvPr>
        </p:nvSpPr>
        <p:spPr/>
        <p:txBody>
          <a:bodyPr/>
          <a:lstStyle/>
          <a:p>
            <a:r>
              <a:rPr lang="en-GB" dirty="0"/>
              <a:t>Applications of ML to diagnosis and treatment of neurodegenerative diseases</a:t>
            </a:r>
          </a:p>
        </p:txBody>
      </p:sp>
      <p:sp>
        <p:nvSpPr>
          <p:cNvPr id="4" name="Slide Number Placeholder 3">
            <a:extLst>
              <a:ext uri="{FF2B5EF4-FFF2-40B4-BE49-F238E27FC236}">
                <a16:creationId xmlns:a16="http://schemas.microsoft.com/office/drawing/2014/main" id="{E4EBDD23-8D76-6D03-C8CF-AEA88B1C00D0}"/>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pic>
        <p:nvPicPr>
          <p:cNvPr id="2050" name="Picture 2" descr="Fig. 1">
            <a:extLst>
              <a:ext uri="{FF2B5EF4-FFF2-40B4-BE49-F238E27FC236}">
                <a16:creationId xmlns:a16="http://schemas.microsoft.com/office/drawing/2014/main" id="{156F7A27-9FE4-F13B-AC63-E1C06358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400" y="1307659"/>
            <a:ext cx="7259924" cy="48824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8D64BF-F281-30B2-4383-D152175763EE}"/>
              </a:ext>
            </a:extLst>
          </p:cNvPr>
          <p:cNvSpPr txBox="1"/>
          <p:nvPr/>
        </p:nvSpPr>
        <p:spPr>
          <a:xfrm>
            <a:off x="1602701" y="6381750"/>
            <a:ext cx="8295322" cy="400110"/>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 </a:t>
            </a:r>
            <a:r>
              <a:rPr lang="en-GB" sz="1000" dirty="0" err="1">
                <a:solidFill>
                  <a:srgbClr val="222222"/>
                </a:solidFill>
                <a:latin typeface="Gill Sans MT" panose="020B0502020104020203" pitchFamily="34" charset="77"/>
              </a:rPr>
              <a:t>Myszczynska</a:t>
            </a:r>
            <a:r>
              <a:rPr lang="en-GB" sz="1000" dirty="0">
                <a:solidFill>
                  <a:srgbClr val="222222"/>
                </a:solidFill>
                <a:latin typeface="Gill Sans MT" panose="020B0502020104020203" pitchFamily="34" charset="77"/>
              </a:rPr>
              <a:t>, M.A., </a:t>
            </a:r>
            <a:r>
              <a:rPr lang="en-GB" sz="1000" dirty="0" err="1">
                <a:solidFill>
                  <a:srgbClr val="222222"/>
                </a:solidFill>
                <a:latin typeface="Gill Sans MT" panose="020B0502020104020203" pitchFamily="34" charset="77"/>
              </a:rPr>
              <a:t>Ojamies</a:t>
            </a:r>
            <a:r>
              <a:rPr lang="en-GB" sz="1000" dirty="0">
                <a:solidFill>
                  <a:srgbClr val="222222"/>
                </a:solidFill>
                <a:latin typeface="Gill Sans MT" panose="020B0502020104020203" pitchFamily="34" charset="77"/>
              </a:rPr>
              <a:t>, P.N., Lacoste, A.M.B.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Applications of machine learning to diagnosis and treatment of neurodegenerative diseases. </a:t>
            </a:r>
            <a:r>
              <a:rPr lang="en-GB" sz="1000" i="1" dirty="0">
                <a:solidFill>
                  <a:srgbClr val="222222"/>
                </a:solidFill>
                <a:latin typeface="Gill Sans MT" panose="020B0502020104020203" pitchFamily="34" charset="77"/>
              </a:rPr>
              <a:t>Nat Rev Neurol</a:t>
            </a:r>
            <a:r>
              <a:rPr lang="en-GB" sz="1000" dirty="0">
                <a:solidFill>
                  <a:srgbClr val="222222"/>
                </a:solidFill>
                <a:latin typeface="Gill Sans MT" panose="020B0502020104020203" pitchFamily="34" charset="77"/>
              </a:rPr>
              <a:t>16, 440–456 (2020).</a:t>
            </a:r>
            <a:endParaRPr lang="en-GB" sz="1000" dirty="0">
              <a:latin typeface="Gill Sans MT" panose="020B0502020104020203" pitchFamily="34" charset="77"/>
            </a:endParaRPr>
          </a:p>
        </p:txBody>
      </p:sp>
    </p:spTree>
    <p:extLst>
      <p:ext uri="{BB962C8B-B14F-4D97-AF65-F5344CB8AC3E}">
        <p14:creationId xmlns:p14="http://schemas.microsoft.com/office/powerpoint/2010/main" val="1781349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7F77-F4C0-0621-2C83-7E0330742162}"/>
              </a:ext>
            </a:extLst>
          </p:cNvPr>
          <p:cNvSpPr>
            <a:spLocks noGrp="1"/>
          </p:cNvSpPr>
          <p:nvPr>
            <p:ph type="title"/>
          </p:nvPr>
        </p:nvSpPr>
        <p:spPr/>
        <p:txBody>
          <a:bodyPr/>
          <a:lstStyle/>
          <a:p>
            <a:r>
              <a:rPr lang="en-GB" dirty="0"/>
              <a:t>ML and Electronic Healthcare Records Analysis</a:t>
            </a:r>
          </a:p>
        </p:txBody>
      </p:sp>
      <p:sp>
        <p:nvSpPr>
          <p:cNvPr id="4" name="Slide Number Placeholder 3">
            <a:extLst>
              <a:ext uri="{FF2B5EF4-FFF2-40B4-BE49-F238E27FC236}">
                <a16:creationId xmlns:a16="http://schemas.microsoft.com/office/drawing/2014/main" id="{12A3AD9F-D47F-D011-B23A-E12F2FFAECD4}"/>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pic>
        <p:nvPicPr>
          <p:cNvPr id="40" name="Picture 39" descr="A close-up of several graphs&#10;&#10;Description automatically generated">
            <a:extLst>
              <a:ext uri="{FF2B5EF4-FFF2-40B4-BE49-F238E27FC236}">
                <a16:creationId xmlns:a16="http://schemas.microsoft.com/office/drawing/2014/main" id="{1ACBE7A8-4372-3F47-A9A6-285204BE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198606"/>
            <a:ext cx="9326880" cy="4270895"/>
          </a:xfrm>
          <a:prstGeom prst="rect">
            <a:avLst/>
          </a:prstGeom>
        </p:spPr>
      </p:pic>
      <p:sp>
        <p:nvSpPr>
          <p:cNvPr id="5" name="TextBox 4">
            <a:extLst>
              <a:ext uri="{FF2B5EF4-FFF2-40B4-BE49-F238E27FC236}">
                <a16:creationId xmlns:a16="http://schemas.microsoft.com/office/drawing/2014/main" id="{AEC092A9-A4E5-82EA-3416-9FD7B12D5389}"/>
              </a:ext>
            </a:extLst>
          </p:cNvPr>
          <p:cNvSpPr txBox="1"/>
          <p:nvPr/>
        </p:nvSpPr>
        <p:spPr>
          <a:xfrm>
            <a:off x="1559496" y="5827753"/>
            <a:ext cx="6096000" cy="553998"/>
          </a:xfrm>
          <a:prstGeom prst="rect">
            <a:avLst/>
          </a:prstGeom>
          <a:noFill/>
        </p:spPr>
        <p:txBody>
          <a:bodyPr wrap="square">
            <a:spAutoFit/>
          </a:bodyPr>
          <a:lstStyle/>
          <a:p>
            <a:r>
              <a:rPr lang="en-GB" sz="1000" b="0" i="0" u="none" strike="noStrike" dirty="0">
                <a:solidFill>
                  <a:srgbClr val="222222"/>
                </a:solidFill>
                <a:effectLst/>
                <a:latin typeface="Gill Sans MT" panose="020B0502020104020203" pitchFamily="34" charset="77"/>
              </a:rPr>
              <a:t>Li, J., Zakka, K.R., Booth, J. </a:t>
            </a:r>
            <a:r>
              <a:rPr lang="en-GB" sz="1000" b="0" i="1" dirty="0">
                <a:solidFill>
                  <a:srgbClr val="222222"/>
                </a:solidFill>
                <a:effectLst/>
                <a:latin typeface="Gill Sans MT" panose="020B0502020104020203" pitchFamily="34" charset="77"/>
              </a:rPr>
              <a:t>et al.</a:t>
            </a:r>
            <a:r>
              <a:rPr lang="en-GB" sz="1000" b="0" i="0" u="none" strike="noStrike" dirty="0">
                <a:solidFill>
                  <a:srgbClr val="222222"/>
                </a:solidFill>
                <a:effectLst/>
                <a:latin typeface="Gill Sans MT" panose="020B0502020104020203" pitchFamily="34" charset="77"/>
              </a:rPr>
              <a:t> Discovering patient groups in sequential electronic healthcare data using unsupervised representation learning. </a:t>
            </a:r>
            <a:r>
              <a:rPr lang="en-GB" sz="1000" b="0" i="1" dirty="0">
                <a:solidFill>
                  <a:srgbClr val="222222"/>
                </a:solidFill>
                <a:effectLst/>
                <a:latin typeface="Gill Sans MT" panose="020B0502020104020203" pitchFamily="34" charset="77"/>
              </a:rPr>
              <a:t>BMC Med Inform </a:t>
            </a:r>
            <a:r>
              <a:rPr lang="en-GB" sz="1000" b="0" i="1" dirty="0" err="1">
                <a:solidFill>
                  <a:srgbClr val="222222"/>
                </a:solidFill>
                <a:effectLst/>
                <a:latin typeface="Gill Sans MT" panose="020B0502020104020203" pitchFamily="34" charset="77"/>
              </a:rPr>
              <a:t>Decis</a:t>
            </a:r>
            <a:r>
              <a:rPr lang="en-GB" sz="1000" b="0" i="1" dirty="0">
                <a:solidFill>
                  <a:srgbClr val="222222"/>
                </a:solidFill>
                <a:effectLst/>
                <a:latin typeface="Gill Sans MT" panose="020B0502020104020203" pitchFamily="34" charset="77"/>
              </a:rPr>
              <a:t> Mak</a:t>
            </a:r>
            <a:r>
              <a:rPr lang="en-GB" sz="1000" b="1" i="0" dirty="0">
                <a:solidFill>
                  <a:srgbClr val="222222"/>
                </a:solidFill>
                <a:effectLst/>
                <a:latin typeface="Gill Sans MT" panose="020B0502020104020203" pitchFamily="34" charset="77"/>
              </a:rPr>
              <a:t>25</a:t>
            </a:r>
            <a:r>
              <a:rPr lang="en-GB" sz="1000" b="0" i="0" u="none" strike="noStrike" dirty="0">
                <a:solidFill>
                  <a:srgbClr val="222222"/>
                </a:solidFill>
                <a:effectLst/>
                <a:latin typeface="Gill Sans MT" panose="020B0502020104020203" pitchFamily="34" charset="77"/>
              </a:rPr>
              <a:t>, 45 (2025). https://</a:t>
            </a:r>
            <a:r>
              <a:rPr lang="en-GB" sz="1000" b="0" i="0" u="none" strike="noStrike" dirty="0" err="1">
                <a:solidFill>
                  <a:srgbClr val="222222"/>
                </a:solidFill>
                <a:effectLst/>
                <a:latin typeface="Gill Sans MT" panose="020B0502020104020203" pitchFamily="34" charset="77"/>
              </a:rPr>
              <a:t>doi.org</a:t>
            </a:r>
            <a:r>
              <a:rPr lang="en-GB" sz="1000" b="0" i="0" u="none" strike="noStrike" dirty="0">
                <a:solidFill>
                  <a:srgbClr val="222222"/>
                </a:solidFill>
                <a:effectLst/>
                <a:latin typeface="Gill Sans MT" panose="020B0502020104020203" pitchFamily="34" charset="77"/>
              </a:rPr>
              <a:t>/10.1186/s12911-024-02812-9</a:t>
            </a:r>
            <a:endParaRPr lang="en-GB" sz="1000" dirty="0">
              <a:latin typeface="Gill Sans MT" panose="020B0502020104020203" pitchFamily="34" charset="77"/>
            </a:endParaRPr>
          </a:p>
        </p:txBody>
      </p:sp>
    </p:spTree>
    <p:extLst>
      <p:ext uri="{BB962C8B-B14F-4D97-AF65-F5344CB8AC3E}">
        <p14:creationId xmlns:p14="http://schemas.microsoft.com/office/powerpoint/2010/main" val="3606663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CF0-0CFE-6292-C57B-778C0777FA6C}"/>
              </a:ext>
            </a:extLst>
          </p:cNvPr>
          <p:cNvSpPr>
            <a:spLocks noGrp="1"/>
          </p:cNvSpPr>
          <p:nvPr>
            <p:ph type="title"/>
          </p:nvPr>
        </p:nvSpPr>
        <p:spPr/>
        <p:txBody>
          <a:bodyPr/>
          <a:lstStyle/>
          <a:p>
            <a:r>
              <a:rPr lang="en-GB" dirty="0"/>
              <a:t>ML for predicting the progression of disease</a:t>
            </a:r>
          </a:p>
        </p:txBody>
      </p:sp>
      <p:sp>
        <p:nvSpPr>
          <p:cNvPr id="4" name="Slide Number Placeholder 3">
            <a:extLst>
              <a:ext uri="{FF2B5EF4-FFF2-40B4-BE49-F238E27FC236}">
                <a16:creationId xmlns:a16="http://schemas.microsoft.com/office/drawing/2014/main" id="{9A68BA01-B2DA-EB07-EDB0-E1F965F4724D}"/>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pic>
        <p:nvPicPr>
          <p:cNvPr id="4098" name="Picture 2" descr="Fig. 1">
            <a:extLst>
              <a:ext uri="{FF2B5EF4-FFF2-40B4-BE49-F238E27FC236}">
                <a16:creationId xmlns:a16="http://schemas.microsoft.com/office/drawing/2014/main" id="{9369278F-342F-B0B6-6908-A8AE0113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259912"/>
            <a:ext cx="7243852" cy="4575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2F1FD-21CB-9117-659A-EE2628C73835}"/>
              </a:ext>
            </a:extLst>
          </p:cNvPr>
          <p:cNvSpPr txBox="1"/>
          <p:nvPr/>
        </p:nvSpPr>
        <p:spPr>
          <a:xfrm>
            <a:off x="1740355" y="6160152"/>
            <a:ext cx="8503306" cy="400110"/>
          </a:xfrm>
          <a:prstGeom prst="rect">
            <a:avLst/>
          </a:prstGeom>
          <a:noFill/>
        </p:spPr>
        <p:txBody>
          <a:bodyPr wrap="square">
            <a:spAutoFit/>
          </a:bodyPr>
          <a:lstStyle/>
          <a:p>
            <a:r>
              <a:rPr lang="en-GB" sz="1000" dirty="0">
                <a:solidFill>
                  <a:srgbClr val="222222"/>
                </a:solidFill>
                <a:latin typeface="Gill Sans MT" panose="020B0502020104020203" pitchFamily="34" charset="77"/>
              </a:rPr>
              <a:t>Wang, C., Li, Y., </a:t>
            </a:r>
            <a:r>
              <a:rPr lang="en-GB" sz="1000" dirty="0" err="1">
                <a:solidFill>
                  <a:srgbClr val="222222"/>
                </a:solidFill>
                <a:latin typeface="Gill Sans MT" panose="020B0502020104020203" pitchFamily="34" charset="77"/>
              </a:rPr>
              <a:t>Tsuboshita</a:t>
            </a:r>
            <a:r>
              <a:rPr lang="en-GB" sz="1000" dirty="0">
                <a:solidFill>
                  <a:srgbClr val="222222"/>
                </a:solidFill>
                <a:latin typeface="Gill Sans MT" panose="020B0502020104020203" pitchFamily="34" charset="77"/>
              </a:rPr>
              <a:t>, Y.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A high-generalizability machine learning framework for predicting the progression of Alzheimer’s disease using limited </a:t>
            </a:r>
            <a:r>
              <a:rPr lang="en-GB" sz="1000" dirty="0" err="1">
                <a:solidFill>
                  <a:srgbClr val="222222"/>
                </a:solidFill>
                <a:latin typeface="Gill Sans MT" panose="020B0502020104020203" pitchFamily="34" charset="77"/>
              </a:rPr>
              <a:t>data.</a:t>
            </a:r>
            <a:r>
              <a:rPr lang="en-GB" sz="1000" i="1" dirty="0" err="1">
                <a:solidFill>
                  <a:srgbClr val="222222"/>
                </a:solidFill>
                <a:latin typeface="Gill Sans MT" panose="020B0502020104020203" pitchFamily="34" charset="77"/>
              </a:rPr>
              <a:t>npj</a:t>
            </a:r>
            <a:r>
              <a:rPr lang="en-GB" sz="1000" i="1" dirty="0">
                <a:solidFill>
                  <a:srgbClr val="222222"/>
                </a:solidFill>
                <a:latin typeface="Gill Sans MT" panose="020B0502020104020203" pitchFamily="34" charset="77"/>
              </a:rPr>
              <a:t> Digit. Med.</a:t>
            </a:r>
            <a:r>
              <a:rPr lang="en-GB" sz="1000" dirty="0">
                <a:solidFill>
                  <a:srgbClr val="222222"/>
                </a:solidFill>
                <a:latin typeface="Gill Sans MT" panose="020B0502020104020203" pitchFamily="34" charset="77"/>
              </a:rPr>
              <a:t> 5, 43 (2022). </a:t>
            </a:r>
            <a:endParaRPr lang="en-GB" sz="1000" dirty="0">
              <a:latin typeface="Gill Sans MT" panose="020B0502020104020203" pitchFamily="34" charset="77"/>
            </a:endParaRPr>
          </a:p>
        </p:txBody>
      </p:sp>
    </p:spTree>
    <p:extLst>
      <p:ext uri="{BB962C8B-B14F-4D97-AF65-F5344CB8AC3E}">
        <p14:creationId xmlns:p14="http://schemas.microsoft.com/office/powerpoint/2010/main" val="381714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0BAB-1266-4545-AAFD-ACEAE425BE52}"/>
              </a:ext>
            </a:extLst>
          </p:cNvPr>
          <p:cNvSpPr>
            <a:spLocks noGrp="1"/>
          </p:cNvSpPr>
          <p:nvPr>
            <p:ph type="title"/>
          </p:nvPr>
        </p:nvSpPr>
        <p:spPr/>
        <p:txBody>
          <a:bodyPr/>
          <a:lstStyle/>
          <a:p>
            <a:r>
              <a:rPr lang="en-GB" dirty="0"/>
              <a:t>ML in precision health and care</a:t>
            </a:r>
          </a:p>
        </p:txBody>
      </p:sp>
      <p:sp>
        <p:nvSpPr>
          <p:cNvPr id="3" name="Slide Number Placeholder 2">
            <a:extLst>
              <a:ext uri="{FF2B5EF4-FFF2-40B4-BE49-F238E27FC236}">
                <a16:creationId xmlns:a16="http://schemas.microsoft.com/office/drawing/2014/main" id="{A0137BEE-4A7D-C94B-F34F-93580F6A4D88}"/>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grpSp>
        <p:nvGrpSpPr>
          <p:cNvPr id="25" name="Group 24">
            <a:extLst>
              <a:ext uri="{FF2B5EF4-FFF2-40B4-BE49-F238E27FC236}">
                <a16:creationId xmlns:a16="http://schemas.microsoft.com/office/drawing/2014/main" id="{2B1C04FF-E73A-3ADA-2FA4-CBD93E870B08}"/>
              </a:ext>
            </a:extLst>
          </p:cNvPr>
          <p:cNvGrpSpPr/>
          <p:nvPr/>
        </p:nvGrpSpPr>
        <p:grpSpPr>
          <a:xfrm>
            <a:off x="2985254" y="2479915"/>
            <a:ext cx="6496474" cy="3058709"/>
            <a:chOff x="235590" y="1502249"/>
            <a:chExt cx="6137540" cy="2548924"/>
          </a:xfrm>
        </p:grpSpPr>
        <p:pic>
          <p:nvPicPr>
            <p:cNvPr id="26" name="Picture 25" descr="Chart, bar chart&#10;&#10;Description automatically generated">
              <a:extLst>
                <a:ext uri="{FF2B5EF4-FFF2-40B4-BE49-F238E27FC236}">
                  <a16:creationId xmlns:a16="http://schemas.microsoft.com/office/drawing/2014/main" id="{0441CECF-869D-ED07-3CC4-2BD6A9C178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70334" y="1267505"/>
              <a:ext cx="2530489" cy="2999977"/>
            </a:xfrm>
            <a:prstGeom prst="rect">
              <a:avLst/>
            </a:prstGeom>
          </p:spPr>
        </p:pic>
        <p:pic>
          <p:nvPicPr>
            <p:cNvPr id="27" name="Picture 26" descr="Chart, bar chart&#10;&#10;Description automatically generated">
              <a:extLst>
                <a:ext uri="{FF2B5EF4-FFF2-40B4-BE49-F238E27FC236}">
                  <a16:creationId xmlns:a16="http://schemas.microsoft.com/office/drawing/2014/main" id="{C3150A46-FA55-51A7-B8A2-FAC19DF2878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07379" y="1692393"/>
              <a:ext cx="565751" cy="2107353"/>
            </a:xfrm>
            <a:prstGeom prst="rect">
              <a:avLst/>
            </a:prstGeom>
          </p:spPr>
        </p:pic>
        <p:pic>
          <p:nvPicPr>
            <p:cNvPr id="28" name="Picture 27" descr="Chart, bar chart&#10;&#10;Description automatically generated">
              <a:extLst>
                <a:ext uri="{FF2B5EF4-FFF2-40B4-BE49-F238E27FC236}">
                  <a16:creationId xmlns:a16="http://schemas.microsoft.com/office/drawing/2014/main" id="{780DB7C4-31A8-54F2-B912-586B60BBB1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3540993" y="1906475"/>
              <a:ext cx="2132348" cy="2157048"/>
            </a:xfrm>
            <a:prstGeom prst="rect">
              <a:avLst/>
            </a:prstGeom>
          </p:spPr>
        </p:pic>
        <p:pic>
          <p:nvPicPr>
            <p:cNvPr id="29" name="Picture 28" descr="Chart, bar chart&#10;&#10;Description automatically generated">
              <a:extLst>
                <a:ext uri="{FF2B5EF4-FFF2-40B4-BE49-F238E27FC236}">
                  <a16:creationId xmlns:a16="http://schemas.microsoft.com/office/drawing/2014/main" id="{660EC82A-0559-26EF-1C33-CC1C73B35E6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4381749" y="755561"/>
              <a:ext cx="450835" cy="2157048"/>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A0B0ED60-E285-03F5-E913-B0431C1FCEA5}"/>
              </a:ext>
            </a:extLst>
          </p:cNvPr>
          <p:cNvPicPr>
            <a:picLocks noChangeAspect="1"/>
          </p:cNvPicPr>
          <p:nvPr/>
        </p:nvPicPr>
        <p:blipFill rotWithShape="1">
          <a:blip r:embed="rId6">
            <a:extLst>
              <a:ext uri="{28A0092B-C50C-407E-A947-70E740481C1C}">
                <a14:useLocalDpi xmlns:a14="http://schemas.microsoft.com/office/drawing/2010/main"/>
              </a:ext>
            </a:extLst>
          </a:blip>
          <a:srcRect t="-18"/>
          <a:stretch/>
        </p:blipFill>
        <p:spPr>
          <a:xfrm>
            <a:off x="3935685" y="5418751"/>
            <a:ext cx="6453292" cy="211385"/>
          </a:xfrm>
          <a:prstGeom prst="rect">
            <a:avLst/>
          </a:prstGeom>
        </p:spPr>
      </p:pic>
      <p:sp>
        <p:nvSpPr>
          <p:cNvPr id="31" name="Rectangle 30">
            <a:extLst>
              <a:ext uri="{FF2B5EF4-FFF2-40B4-BE49-F238E27FC236}">
                <a16:creationId xmlns:a16="http://schemas.microsoft.com/office/drawing/2014/main" id="{BBB61C01-FBDD-2D3F-B26F-CA9AD7575301}"/>
              </a:ext>
            </a:extLst>
          </p:cNvPr>
          <p:cNvSpPr/>
          <p:nvPr/>
        </p:nvSpPr>
        <p:spPr>
          <a:xfrm>
            <a:off x="3084458" y="3670771"/>
            <a:ext cx="5669629" cy="348178"/>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5A1E1D1-5E43-8516-6875-B13C383B0BBB}"/>
              </a:ext>
            </a:extLst>
          </p:cNvPr>
          <p:cNvSpPr/>
          <p:nvPr/>
        </p:nvSpPr>
        <p:spPr>
          <a:xfrm>
            <a:off x="3084458" y="4734395"/>
            <a:ext cx="5669629" cy="725171"/>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915CDBA-0C2B-DC90-581D-96A85CBC0B74}"/>
              </a:ext>
            </a:extLst>
          </p:cNvPr>
          <p:cNvSpPr/>
          <p:nvPr/>
        </p:nvSpPr>
        <p:spPr>
          <a:xfrm>
            <a:off x="3084458" y="4132583"/>
            <a:ext cx="5669629" cy="380850"/>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3F5A9AD-14BB-46D5-6194-16A9530CE775}"/>
              </a:ext>
            </a:extLst>
          </p:cNvPr>
          <p:cNvSpPr txBox="1"/>
          <p:nvPr/>
        </p:nvSpPr>
        <p:spPr>
          <a:xfrm>
            <a:off x="1158240" y="1142020"/>
            <a:ext cx="8739782" cy="535531"/>
          </a:xfrm>
          <a:prstGeom prst="rect">
            <a:avLst/>
          </a:prstGeom>
          <a:noFill/>
        </p:spPr>
        <p:txBody>
          <a:bodyPr wrap="square" rtlCol="0">
            <a:spAutoFit/>
          </a:bodyPr>
          <a:lstStyle/>
          <a:p>
            <a:r>
              <a:rPr lang="en-GB" sz="1440" dirty="0">
                <a:latin typeface="Gill Sans MT" panose="020B0502020104020203" pitchFamily="34" charset="77"/>
                <a:cs typeface="Arial" panose="020B0604020202020204" pitchFamily="34" charset="0"/>
              </a:rPr>
              <a:t>UTIs are one of the top 5 reasons on unplanned hospital admissions in People Living with Dementia. UTI symptoms include increase in frequency of going to bathroom, delirium, increased temperature. </a:t>
            </a:r>
          </a:p>
        </p:txBody>
      </p:sp>
      <p:sp>
        <p:nvSpPr>
          <p:cNvPr id="36" name="TextBox 35">
            <a:extLst>
              <a:ext uri="{FF2B5EF4-FFF2-40B4-BE49-F238E27FC236}">
                <a16:creationId xmlns:a16="http://schemas.microsoft.com/office/drawing/2014/main" id="{05DAB91A-80E8-9236-F332-052F634FAD52}"/>
              </a:ext>
            </a:extLst>
          </p:cNvPr>
          <p:cNvSpPr txBox="1"/>
          <p:nvPr/>
        </p:nvSpPr>
        <p:spPr>
          <a:xfrm>
            <a:off x="1158240" y="1867628"/>
            <a:ext cx="8826192" cy="535531"/>
          </a:xfrm>
          <a:prstGeom prst="rect">
            <a:avLst/>
          </a:prstGeom>
          <a:noFill/>
        </p:spPr>
        <p:txBody>
          <a:bodyPr wrap="square">
            <a:spAutoFit/>
          </a:bodyPr>
          <a:lstStyle/>
          <a:p>
            <a:r>
              <a:rPr lang="en-GB" sz="1440" dirty="0">
                <a:latin typeface="Gill Sans MT" panose="020B0502020104020203" pitchFamily="34" charset="77"/>
                <a:cs typeface="Arial" panose="020B0604020202020204" pitchFamily="34" charset="0"/>
              </a:rPr>
              <a:t>The model uses 20,738 person-days of in-home monitoring data which consists sleep, movement, and physiology data collected within the UK DRI CR&amp;T study cohort (n=108) between 06/2021-07/2022. </a:t>
            </a:r>
          </a:p>
        </p:txBody>
      </p:sp>
      <p:sp>
        <p:nvSpPr>
          <p:cNvPr id="50" name="TextBox 49">
            <a:extLst>
              <a:ext uri="{FF2B5EF4-FFF2-40B4-BE49-F238E27FC236}">
                <a16:creationId xmlns:a16="http://schemas.microsoft.com/office/drawing/2014/main" id="{F8D7910B-CE93-EDC9-F997-A9E499A7C41D}"/>
              </a:ext>
            </a:extLst>
          </p:cNvPr>
          <p:cNvSpPr txBox="1"/>
          <p:nvPr/>
        </p:nvSpPr>
        <p:spPr>
          <a:xfrm>
            <a:off x="800025" y="6203610"/>
            <a:ext cx="2844801" cy="246221"/>
          </a:xfrm>
          <a:prstGeom prst="rect">
            <a:avLst/>
          </a:prstGeom>
          <a:noFill/>
        </p:spPr>
        <p:txBody>
          <a:bodyPr wrap="square">
            <a:spAutoFit/>
          </a:bodyPr>
          <a:lstStyle/>
          <a:p>
            <a:r>
              <a:rPr lang="en-GB" sz="1000" dirty="0">
                <a:latin typeface="Gill Sans MT" panose="020B0502020104020203" pitchFamily="34" charset="77"/>
              </a:rPr>
              <a:t>(Alex Capstick</a:t>
            </a:r>
            <a:r>
              <a:rPr lang="en-GB" sz="1000" i="1" dirty="0">
                <a:latin typeface="Gill Sans MT" panose="020B0502020104020203" pitchFamily="34" charset="77"/>
              </a:rPr>
              <a:t> et al., </a:t>
            </a:r>
            <a:r>
              <a:rPr lang="en-GB" sz="1000" i="1" dirty="0" err="1">
                <a:latin typeface="Gill Sans MT" panose="020B0502020104020203" pitchFamily="34" charset="77"/>
              </a:rPr>
              <a:t>npj</a:t>
            </a:r>
            <a:r>
              <a:rPr lang="en-GB" sz="1000" i="1" dirty="0">
                <a:latin typeface="Gill Sans MT" panose="020B0502020104020203" pitchFamily="34" charset="77"/>
              </a:rPr>
              <a:t> Digital Medicine, 2024).</a:t>
            </a:r>
            <a:endParaRPr lang="en-GB" sz="1000" dirty="0">
              <a:latin typeface="Gill Sans MT" panose="020B0502020104020203" pitchFamily="34" charset="77"/>
            </a:endParaRPr>
          </a:p>
        </p:txBody>
      </p:sp>
    </p:spTree>
    <p:extLst>
      <p:ext uri="{BB962C8B-B14F-4D97-AF65-F5344CB8AC3E}">
        <p14:creationId xmlns:p14="http://schemas.microsoft.com/office/powerpoint/2010/main" val="785825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F0B2-1295-E630-15BF-7417D9CCD8C4}"/>
              </a:ext>
            </a:extLst>
          </p:cNvPr>
          <p:cNvSpPr>
            <a:spLocks noGrp="1"/>
          </p:cNvSpPr>
          <p:nvPr>
            <p:ph type="title"/>
          </p:nvPr>
        </p:nvSpPr>
        <p:spPr/>
        <p:txBody>
          <a:bodyPr/>
          <a:lstStyle/>
          <a:p>
            <a:r>
              <a:rPr lang="en-GB" dirty="0"/>
              <a:t>UTI risk analysis</a:t>
            </a:r>
          </a:p>
        </p:txBody>
      </p:sp>
      <p:sp>
        <p:nvSpPr>
          <p:cNvPr id="3" name="Slide Number Placeholder 2">
            <a:extLst>
              <a:ext uri="{FF2B5EF4-FFF2-40B4-BE49-F238E27FC236}">
                <a16:creationId xmlns:a16="http://schemas.microsoft.com/office/drawing/2014/main" id="{2D2FD3C0-880D-9468-BB4B-A2867E12A73A}"/>
              </a:ext>
            </a:extLst>
          </p:cNvPr>
          <p:cNvSpPr>
            <a:spLocks noGrp="1"/>
          </p:cNvSpPr>
          <p:nvPr>
            <p:ph type="sldNum" sz="quarter" idx="12"/>
          </p:nvPr>
        </p:nvSpPr>
        <p:spPr/>
        <p:txBody>
          <a:bodyPr/>
          <a:lstStyle/>
          <a:p>
            <a:fld id="{BB98F552-A29D-2D4E-8192-F20670493719}" type="slidenum">
              <a:rPr lang="en-GB" altLang="en-US" smtClean="0"/>
              <a:pPr/>
              <a:t>29</a:t>
            </a:fld>
            <a:endParaRPr lang="en-GB" altLang="en-US" dirty="0"/>
          </a:p>
        </p:txBody>
      </p:sp>
      <p:pic>
        <p:nvPicPr>
          <p:cNvPr id="4" name="Picture 3">
            <a:extLst>
              <a:ext uri="{FF2B5EF4-FFF2-40B4-BE49-F238E27FC236}">
                <a16:creationId xmlns:a16="http://schemas.microsoft.com/office/drawing/2014/main" id="{93A7F9E4-823F-5349-1E20-01E7D2524FF0}"/>
              </a:ext>
            </a:extLst>
          </p:cNvPr>
          <p:cNvPicPr>
            <a:picLocks noChangeAspect="1"/>
          </p:cNvPicPr>
          <p:nvPr/>
        </p:nvPicPr>
        <p:blipFill>
          <a:blip r:embed="rId2"/>
          <a:stretch>
            <a:fillRect/>
          </a:stretch>
        </p:blipFill>
        <p:spPr>
          <a:xfrm>
            <a:off x="1158240" y="1194096"/>
            <a:ext cx="9530088" cy="873658"/>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EB5A7779-FD3F-581C-9562-D325DA08E87D}"/>
              </a:ext>
            </a:extLst>
          </p:cNvPr>
          <p:cNvPicPr>
            <a:picLocks noChangeAspect="1"/>
          </p:cNvPicPr>
          <p:nvPr/>
        </p:nvPicPr>
        <p:blipFill>
          <a:blip r:embed="rId3"/>
          <a:stretch>
            <a:fillRect/>
          </a:stretch>
        </p:blipFill>
        <p:spPr>
          <a:xfrm>
            <a:off x="3558342" y="1924685"/>
            <a:ext cx="5075316" cy="3427243"/>
          </a:xfrm>
          <a:prstGeom prst="rect">
            <a:avLst/>
          </a:prstGeom>
        </p:spPr>
      </p:pic>
      <p:pic>
        <p:nvPicPr>
          <p:cNvPr id="6" name="Picture 5">
            <a:extLst>
              <a:ext uri="{FF2B5EF4-FFF2-40B4-BE49-F238E27FC236}">
                <a16:creationId xmlns:a16="http://schemas.microsoft.com/office/drawing/2014/main" id="{A502A9E9-3978-1F8C-E4B8-6BF920BA22F7}"/>
              </a:ext>
            </a:extLst>
          </p:cNvPr>
          <p:cNvPicPr>
            <a:picLocks noChangeAspect="1"/>
          </p:cNvPicPr>
          <p:nvPr/>
        </p:nvPicPr>
        <p:blipFill>
          <a:blip r:embed="rId4"/>
          <a:stretch>
            <a:fillRect/>
          </a:stretch>
        </p:blipFill>
        <p:spPr>
          <a:xfrm>
            <a:off x="1158241" y="5197866"/>
            <a:ext cx="9277607" cy="932076"/>
          </a:xfrm>
          <a:prstGeom prst="rect">
            <a:avLst/>
          </a:prstGeom>
        </p:spPr>
      </p:pic>
      <p:sp>
        <p:nvSpPr>
          <p:cNvPr id="7" name="TextBox 6">
            <a:extLst>
              <a:ext uri="{FF2B5EF4-FFF2-40B4-BE49-F238E27FC236}">
                <a16:creationId xmlns:a16="http://schemas.microsoft.com/office/drawing/2014/main" id="{D068A0DC-D346-7287-BB93-9400BC4079E3}"/>
              </a:ext>
            </a:extLst>
          </p:cNvPr>
          <p:cNvSpPr txBox="1"/>
          <p:nvPr/>
        </p:nvSpPr>
        <p:spPr>
          <a:xfrm>
            <a:off x="800025" y="6203610"/>
            <a:ext cx="2844801" cy="246221"/>
          </a:xfrm>
          <a:prstGeom prst="rect">
            <a:avLst/>
          </a:prstGeom>
          <a:noFill/>
        </p:spPr>
        <p:txBody>
          <a:bodyPr wrap="square">
            <a:spAutoFit/>
          </a:bodyPr>
          <a:lstStyle/>
          <a:p>
            <a:r>
              <a:rPr lang="en-GB" sz="1000" dirty="0">
                <a:latin typeface="Gill Sans MT" panose="020B0502020104020203" pitchFamily="34" charset="77"/>
              </a:rPr>
              <a:t>(Alex Capstick</a:t>
            </a:r>
            <a:r>
              <a:rPr lang="en-GB" sz="1000" i="1" dirty="0">
                <a:latin typeface="Gill Sans MT" panose="020B0502020104020203" pitchFamily="34" charset="77"/>
              </a:rPr>
              <a:t> et al., </a:t>
            </a:r>
            <a:r>
              <a:rPr lang="en-GB" sz="1000" i="1" dirty="0" err="1">
                <a:latin typeface="Gill Sans MT" panose="020B0502020104020203" pitchFamily="34" charset="77"/>
              </a:rPr>
              <a:t>npj</a:t>
            </a:r>
            <a:r>
              <a:rPr lang="en-GB" sz="1000" i="1" dirty="0">
                <a:latin typeface="Gill Sans MT" panose="020B0502020104020203" pitchFamily="34" charset="77"/>
              </a:rPr>
              <a:t> Digital Medicine, 2024).</a:t>
            </a:r>
            <a:endParaRPr lang="en-GB" sz="1000" dirty="0">
              <a:latin typeface="Gill Sans MT" panose="020B0502020104020203" pitchFamily="34" charset="77"/>
            </a:endParaRPr>
          </a:p>
        </p:txBody>
      </p:sp>
    </p:spTree>
    <p:extLst>
      <p:ext uri="{BB962C8B-B14F-4D97-AF65-F5344CB8AC3E}">
        <p14:creationId xmlns:p14="http://schemas.microsoft.com/office/powerpoint/2010/main" val="192143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9B1C-D432-F911-FD64-F33EBD60A64B}"/>
              </a:ext>
            </a:extLst>
          </p:cNvPr>
          <p:cNvSpPr>
            <a:spLocks noGrp="1"/>
          </p:cNvSpPr>
          <p:nvPr>
            <p:ph type="title"/>
          </p:nvPr>
        </p:nvSpPr>
        <p:spPr/>
        <p:txBody>
          <a:bodyPr/>
          <a:lstStyle/>
          <a:p>
            <a:r>
              <a:rPr lang="en-GB" dirty="0"/>
              <a:t>Transferrable ideas from neuroscience </a:t>
            </a:r>
          </a:p>
        </p:txBody>
      </p:sp>
      <p:sp>
        <p:nvSpPr>
          <p:cNvPr id="3" name="Content Placeholder 2">
            <a:extLst>
              <a:ext uri="{FF2B5EF4-FFF2-40B4-BE49-F238E27FC236}">
                <a16:creationId xmlns:a16="http://schemas.microsoft.com/office/drawing/2014/main" id="{3737B148-EBD5-CA6C-11E9-5F6A84EE8BB9}"/>
              </a:ext>
            </a:extLst>
          </p:cNvPr>
          <p:cNvSpPr>
            <a:spLocks noGrp="1"/>
          </p:cNvSpPr>
          <p:nvPr>
            <p:ph idx="1"/>
          </p:nvPr>
        </p:nvSpPr>
        <p:spPr/>
        <p:txBody>
          <a:bodyPr/>
          <a:lstStyle/>
          <a:p>
            <a:pPr>
              <a:spcBef>
                <a:spcPts val="720"/>
              </a:spcBef>
            </a:pPr>
            <a:r>
              <a:rPr lang="en-GB" dirty="0">
                <a:effectLst/>
              </a:rPr>
              <a:t>By focusing on the computational and algorithmic levels, we can obtain transferrable insights into general mechanisms of brain function while leaving room to accommodate the distinctive opportunities and challenges that arise when building intelligent machines </a:t>
            </a:r>
            <a:r>
              <a:rPr lang="en-GB" i="1" dirty="0">
                <a:effectLst/>
              </a:rPr>
              <a:t>in </a:t>
            </a:r>
            <a:r>
              <a:rPr lang="en-GB" i="1" dirty="0">
                <a:solidFill>
                  <a:srgbClr val="FF0000"/>
                </a:solidFill>
                <a:effectLst/>
              </a:rPr>
              <a:t>silico</a:t>
            </a:r>
            <a:r>
              <a:rPr lang="en-GB" dirty="0">
                <a:effectLst/>
              </a:rPr>
              <a:t>. </a:t>
            </a:r>
          </a:p>
          <a:p>
            <a:r>
              <a:rPr lang="en-GB" sz="2400" dirty="0"/>
              <a:t>For example, biological considerations informed the development of successful regularisation schemes that </a:t>
            </a:r>
            <a:r>
              <a:rPr lang="en-GB" dirty="0"/>
              <a:t>generalise beyond the </a:t>
            </a:r>
            <a:r>
              <a:rPr lang="en-GB" sz="2400" dirty="0"/>
              <a:t>training data. </a:t>
            </a:r>
          </a:p>
          <a:p>
            <a:r>
              <a:rPr lang="en-GB" sz="2400" dirty="0"/>
              <a:t>One such scheme, in which only a subset of units participate in the processing of a given training example (‘‘dropout’’), was motivated by the stochasticity that is inherent in biological systems populated by neurons that fire with Poisson-like statistics (</a:t>
            </a:r>
            <a:r>
              <a:rPr lang="en-GB" sz="2400" dirty="0">
                <a:solidFill>
                  <a:srgbClr val="2196D1"/>
                </a:solidFill>
              </a:rPr>
              <a:t>Hinton </a:t>
            </a:r>
            <a:r>
              <a:rPr lang="en-GB" sz="2400" i="1" dirty="0">
                <a:solidFill>
                  <a:srgbClr val="2196D1"/>
                </a:solidFill>
              </a:rPr>
              <a:t>et al</a:t>
            </a:r>
            <a:r>
              <a:rPr lang="en-GB" sz="2400" dirty="0">
                <a:solidFill>
                  <a:srgbClr val="2196D1"/>
                </a:solidFill>
              </a:rPr>
              <a:t>., 2012</a:t>
            </a:r>
            <a:r>
              <a:rPr lang="en-GB" sz="2400" dirty="0"/>
              <a:t>). </a:t>
            </a:r>
            <a:endParaRPr lang="en-GB" dirty="0"/>
          </a:p>
          <a:p>
            <a:pPr>
              <a:spcBef>
                <a:spcPts val="720"/>
              </a:spcBef>
            </a:pPr>
            <a:endParaRPr lang="en-GB" dirty="0"/>
          </a:p>
          <a:p>
            <a:endParaRPr lang="en-GB" dirty="0"/>
          </a:p>
        </p:txBody>
      </p:sp>
      <p:sp>
        <p:nvSpPr>
          <p:cNvPr id="4" name="Slide Number Placeholder 3">
            <a:extLst>
              <a:ext uri="{FF2B5EF4-FFF2-40B4-BE49-F238E27FC236}">
                <a16:creationId xmlns:a16="http://schemas.microsoft.com/office/drawing/2014/main" id="{1FF20318-A9BC-C40A-6CC8-6662EF26576E}"/>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
        <p:nvSpPr>
          <p:cNvPr id="6" name="TextBox 5">
            <a:extLst>
              <a:ext uri="{FF2B5EF4-FFF2-40B4-BE49-F238E27FC236}">
                <a16:creationId xmlns:a16="http://schemas.microsoft.com/office/drawing/2014/main" id="{491F6D26-C817-70BA-9803-A868E06130EA}"/>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948719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4B3-8F45-3198-AA0D-E9049D4EEA7E}"/>
              </a:ext>
            </a:extLst>
          </p:cNvPr>
          <p:cNvSpPr>
            <a:spLocks noGrp="1"/>
          </p:cNvSpPr>
          <p:nvPr>
            <p:ph type="ctrTitle"/>
          </p:nvPr>
        </p:nvSpPr>
        <p:spPr/>
        <p:txBody>
          <a:bodyPr/>
          <a:lstStyle/>
          <a:p>
            <a:r>
              <a:rPr lang="en-GB" dirty="0"/>
              <a:t>Some other practical/useful methods and techniques</a:t>
            </a:r>
          </a:p>
        </p:txBody>
      </p:sp>
    </p:spTree>
    <p:extLst>
      <p:ext uri="{BB962C8B-B14F-4D97-AF65-F5344CB8AC3E}">
        <p14:creationId xmlns:p14="http://schemas.microsoft.com/office/powerpoint/2010/main" val="3916814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C789-9F87-5A9E-8199-8B87ABA2E390}"/>
              </a:ext>
            </a:extLst>
          </p:cNvPr>
          <p:cNvSpPr>
            <a:spLocks noGrp="1"/>
          </p:cNvSpPr>
          <p:nvPr>
            <p:ph type="title"/>
          </p:nvPr>
        </p:nvSpPr>
        <p:spPr/>
        <p:txBody>
          <a:bodyPr/>
          <a:lstStyle/>
          <a:p>
            <a:r>
              <a:rPr lang="en-GB" dirty="0"/>
              <a:t>Deep Autoencoders</a:t>
            </a:r>
          </a:p>
        </p:txBody>
      </p:sp>
      <p:sp>
        <p:nvSpPr>
          <p:cNvPr id="3" name="Content Placeholder 2">
            <a:extLst>
              <a:ext uri="{FF2B5EF4-FFF2-40B4-BE49-F238E27FC236}">
                <a16:creationId xmlns:a16="http://schemas.microsoft.com/office/drawing/2014/main" id="{B3BA4158-7257-999A-FC3A-476236784506}"/>
              </a:ext>
            </a:extLst>
          </p:cNvPr>
          <p:cNvSpPr>
            <a:spLocks noGrp="1"/>
          </p:cNvSpPr>
          <p:nvPr>
            <p:ph idx="1"/>
          </p:nvPr>
        </p:nvSpPr>
        <p:spPr/>
        <p:txBody>
          <a:bodyPr/>
          <a:lstStyle/>
          <a:p>
            <a:r>
              <a:rPr lang="en-GB" b="0" i="0" u="none" strike="noStrike" dirty="0">
                <a:effectLst/>
              </a:rPr>
              <a:t>A typical autoencoder consists of an encoder and a decoder. </a:t>
            </a:r>
          </a:p>
          <a:p>
            <a:r>
              <a:rPr lang="en-GB" b="0" i="0" u="none" strike="noStrike" dirty="0">
                <a:effectLst/>
              </a:rPr>
              <a:t>The encoder projects the input to hidden </a:t>
            </a:r>
            <a:r>
              <a:rPr lang="en-GB" dirty="0"/>
              <a:t>representations, </a:t>
            </a:r>
            <a:r>
              <a:rPr lang="en-GB" b="0" i="0" u="none" strike="noStrike" dirty="0">
                <a:effectLst/>
              </a:rPr>
              <a:t>and the decoder maps the hidden layer to the reconstruction layer. </a:t>
            </a:r>
            <a:endParaRPr lang="en-GB" dirty="0"/>
          </a:p>
        </p:txBody>
      </p:sp>
      <p:sp>
        <p:nvSpPr>
          <p:cNvPr id="4" name="Slide Number Placeholder 3">
            <a:extLst>
              <a:ext uri="{FF2B5EF4-FFF2-40B4-BE49-F238E27FC236}">
                <a16:creationId xmlns:a16="http://schemas.microsoft.com/office/drawing/2014/main" id="{87ADCEB8-1C10-BB01-8D3E-0F417414E185}"/>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pic>
        <p:nvPicPr>
          <p:cNvPr id="5" name="Picture 4" descr="Diagram&#10;&#10;Description automatically generated">
            <a:extLst>
              <a:ext uri="{FF2B5EF4-FFF2-40B4-BE49-F238E27FC236}">
                <a16:creationId xmlns:a16="http://schemas.microsoft.com/office/drawing/2014/main" id="{D3C2A53E-99ED-A687-B8BC-068B59EB4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571" y="2996952"/>
            <a:ext cx="7508858" cy="3032868"/>
          </a:xfrm>
          <a:prstGeom prst="rect">
            <a:avLst/>
          </a:prstGeom>
        </p:spPr>
      </p:pic>
    </p:spTree>
    <p:extLst>
      <p:ext uri="{BB962C8B-B14F-4D97-AF65-F5344CB8AC3E}">
        <p14:creationId xmlns:p14="http://schemas.microsoft.com/office/powerpoint/2010/main" val="1302610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581F-D57A-8FA3-3791-9A60C0C49126}"/>
              </a:ext>
            </a:extLst>
          </p:cNvPr>
          <p:cNvSpPr>
            <a:spLocks noGrp="1"/>
          </p:cNvSpPr>
          <p:nvPr>
            <p:ph type="title"/>
          </p:nvPr>
        </p:nvSpPr>
        <p:spPr/>
        <p:txBody>
          <a:bodyPr/>
          <a:lstStyle/>
          <a:p>
            <a:r>
              <a:rPr lang="en-GB" dirty="0"/>
              <a:t>Autoencoder example</a:t>
            </a:r>
          </a:p>
        </p:txBody>
      </p:sp>
      <p:sp>
        <p:nvSpPr>
          <p:cNvPr id="3" name="Slide Number Placeholder 2">
            <a:extLst>
              <a:ext uri="{FF2B5EF4-FFF2-40B4-BE49-F238E27FC236}">
                <a16:creationId xmlns:a16="http://schemas.microsoft.com/office/drawing/2014/main" id="{2D697FAB-926B-6993-A78D-BC7BF990A755}"/>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pic>
        <p:nvPicPr>
          <p:cNvPr id="1026" name="Picture 2" descr="Autoencoder: schema">
            <a:extLst>
              <a:ext uri="{FF2B5EF4-FFF2-40B4-BE49-F238E27FC236}">
                <a16:creationId xmlns:a16="http://schemas.microsoft.com/office/drawing/2014/main" id="{088E24E9-B2C4-8BB5-F9A1-2B3E3891C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965" y="1787218"/>
            <a:ext cx="9568070" cy="30071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C1F8AB-FC93-1ACA-4A43-A3B0F4C0BA6E}"/>
              </a:ext>
            </a:extLst>
          </p:cNvPr>
          <p:cNvSpPr txBox="1"/>
          <p:nvPr/>
        </p:nvSpPr>
        <p:spPr>
          <a:xfrm>
            <a:off x="1559496" y="6258640"/>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154911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0483-8B7C-5D93-2ABC-4F4460B6EFCB}"/>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ACB8E7F7-7E35-CE13-574E-482AD7A97F36}"/>
              </a:ext>
            </a:extLst>
          </p:cNvPr>
          <p:cNvSpPr>
            <a:spLocks noGrp="1"/>
          </p:cNvSpPr>
          <p:nvPr>
            <p:ph idx="1"/>
          </p:nvPr>
        </p:nvSpPr>
        <p:spPr/>
        <p:txBody>
          <a:bodyPr/>
          <a:lstStyle/>
          <a:p>
            <a:r>
              <a:rPr lang="en-GB" b="0" i="0" u="none" strike="noStrike" dirty="0">
                <a:solidFill>
                  <a:srgbClr val="000305"/>
                </a:solidFill>
                <a:effectLst/>
              </a:rPr>
              <a:t>"Autoencoding" is a data representation algorithm in a lower dimension where the encoding and decoding functions:</a:t>
            </a:r>
          </a:p>
          <a:p>
            <a:pPr lvl="1"/>
            <a:r>
              <a:rPr lang="en-GB" sz="2400" dirty="0">
                <a:solidFill>
                  <a:srgbClr val="000305"/>
                </a:solidFill>
              </a:rPr>
              <a:t>data-specific</a:t>
            </a:r>
          </a:p>
          <a:p>
            <a:pPr lvl="1"/>
            <a:r>
              <a:rPr lang="en-GB" sz="2400" dirty="0">
                <a:solidFill>
                  <a:srgbClr val="000305"/>
                </a:solidFill>
              </a:rPr>
              <a:t>lossy, </a:t>
            </a:r>
          </a:p>
          <a:p>
            <a:pPr lvl="1"/>
            <a:r>
              <a:rPr lang="en-GB" sz="2400" i="1" dirty="0">
                <a:solidFill>
                  <a:srgbClr val="000305"/>
                </a:solidFill>
              </a:rPr>
              <a:t>learned automatically from examples</a:t>
            </a:r>
            <a:r>
              <a:rPr lang="en-GB" sz="2400" dirty="0">
                <a:solidFill>
                  <a:srgbClr val="000305"/>
                </a:solidFill>
              </a:rPr>
              <a:t> rather than being engineered by a human.</a:t>
            </a:r>
          </a:p>
          <a:p>
            <a:r>
              <a:rPr lang="en-GB" dirty="0">
                <a:solidFill>
                  <a:srgbClr val="000305"/>
                </a:solidFill>
              </a:rPr>
              <a:t>Additionally, in almost all contexts where the term "autoencoder" is used, the encoder and decoder functions are implemented with neural networks.</a:t>
            </a:r>
          </a:p>
        </p:txBody>
      </p:sp>
      <p:sp>
        <p:nvSpPr>
          <p:cNvPr id="4" name="Slide Number Placeholder 3">
            <a:extLst>
              <a:ext uri="{FF2B5EF4-FFF2-40B4-BE49-F238E27FC236}">
                <a16:creationId xmlns:a16="http://schemas.microsoft.com/office/drawing/2014/main" id="{4266D39F-CAFC-4168-7113-E2DAB5E2906F}"/>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sp>
        <p:nvSpPr>
          <p:cNvPr id="6" name="TextBox 5">
            <a:extLst>
              <a:ext uri="{FF2B5EF4-FFF2-40B4-BE49-F238E27FC236}">
                <a16:creationId xmlns:a16="http://schemas.microsoft.com/office/drawing/2014/main" id="{56DD1591-16EF-637B-3804-67992C7D6E45}"/>
              </a:ext>
            </a:extLst>
          </p:cNvPr>
          <p:cNvSpPr txBox="1"/>
          <p:nvPr/>
        </p:nvSpPr>
        <p:spPr>
          <a:xfrm>
            <a:off x="711201" y="6381751"/>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1897378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80D8-A7B5-C2F1-410D-A5421C1E497C}"/>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055CB418-EB41-E8EA-140B-4327CE804C42}"/>
              </a:ext>
            </a:extLst>
          </p:cNvPr>
          <p:cNvSpPr>
            <a:spLocks noGrp="1"/>
          </p:cNvSpPr>
          <p:nvPr>
            <p:ph idx="1"/>
          </p:nvPr>
        </p:nvSpPr>
        <p:spPr/>
        <p:txBody>
          <a:bodyPr/>
          <a:lstStyle/>
          <a:p>
            <a:r>
              <a:rPr lang="en-GB" b="0" i="0" u="none" strike="noStrike" dirty="0">
                <a:solidFill>
                  <a:srgbClr val="000305"/>
                </a:solidFill>
                <a:effectLst/>
              </a:rPr>
              <a:t>Practical applications of autoencoders include </a:t>
            </a:r>
            <a:r>
              <a:rPr lang="en-GB" b="1" i="0" u="none" strike="noStrike" dirty="0">
                <a:solidFill>
                  <a:srgbClr val="000305"/>
                </a:solidFill>
                <a:effectLst/>
              </a:rPr>
              <a:t>data denoising</a:t>
            </a:r>
            <a:r>
              <a:rPr lang="en-GB" b="0" i="0" u="none" strike="noStrike" dirty="0">
                <a:solidFill>
                  <a:srgbClr val="000305"/>
                </a:solidFill>
                <a:effectLst/>
              </a:rPr>
              <a:t> and </a:t>
            </a:r>
            <a:r>
              <a:rPr lang="en-GB" b="1" i="0" u="none" strike="noStrike" dirty="0">
                <a:solidFill>
                  <a:srgbClr val="000305"/>
                </a:solidFill>
                <a:effectLst/>
              </a:rPr>
              <a:t>dimensionality reduction</a:t>
            </a:r>
            <a:r>
              <a:rPr lang="en-GB" b="0" i="0" u="none" strike="noStrike" dirty="0">
                <a:solidFill>
                  <a:srgbClr val="000305"/>
                </a:solidFill>
                <a:effectLst/>
              </a:rPr>
              <a:t>. </a:t>
            </a:r>
          </a:p>
          <a:p>
            <a:r>
              <a:rPr lang="en-GB" b="0" i="0" u="none" strike="noStrike" dirty="0">
                <a:solidFill>
                  <a:srgbClr val="000305"/>
                </a:solidFill>
                <a:effectLst/>
              </a:rPr>
              <a:t>With appropriate dimensionality and sparsity constraints, autoencoders can learn data projections that are more efficient than PCA or other basic techniques.</a:t>
            </a:r>
            <a:endParaRPr lang="en-GB" dirty="0"/>
          </a:p>
        </p:txBody>
      </p:sp>
      <p:sp>
        <p:nvSpPr>
          <p:cNvPr id="4" name="Slide Number Placeholder 3">
            <a:extLst>
              <a:ext uri="{FF2B5EF4-FFF2-40B4-BE49-F238E27FC236}">
                <a16:creationId xmlns:a16="http://schemas.microsoft.com/office/drawing/2014/main" id="{17BFA0C8-A75E-C4AD-F3E1-94691DED150C}"/>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sp>
        <p:nvSpPr>
          <p:cNvPr id="6" name="TextBox 5">
            <a:extLst>
              <a:ext uri="{FF2B5EF4-FFF2-40B4-BE49-F238E27FC236}">
                <a16:creationId xmlns:a16="http://schemas.microsoft.com/office/drawing/2014/main" id="{EA1D1D50-CBAD-B1D6-3A50-F578847112E7}"/>
              </a:ext>
            </a:extLst>
          </p:cNvPr>
          <p:cNvSpPr txBox="1"/>
          <p:nvPr/>
        </p:nvSpPr>
        <p:spPr>
          <a:xfrm>
            <a:off x="609600" y="6372352"/>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3011888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0FB-9D67-E175-1A04-467C54D12410}"/>
              </a:ext>
            </a:extLst>
          </p:cNvPr>
          <p:cNvSpPr>
            <a:spLocks noGrp="1"/>
          </p:cNvSpPr>
          <p:nvPr>
            <p:ph type="title"/>
          </p:nvPr>
        </p:nvSpPr>
        <p:spPr/>
        <p:txBody>
          <a:bodyPr/>
          <a:lstStyle/>
          <a:p>
            <a:r>
              <a:rPr lang="en-GB" dirty="0"/>
              <a:t>In other words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4015F8-BFF2-B1FF-A462-F29BFAA91D52}"/>
                  </a:ext>
                </a:extLst>
              </p:cNvPr>
              <p:cNvSpPr>
                <a:spLocks noGrp="1"/>
              </p:cNvSpPr>
              <p:nvPr>
                <p:ph idx="1"/>
              </p:nvPr>
            </p:nvSpPr>
            <p:spPr/>
            <p:txBody>
              <a:bodyPr/>
              <a:lstStyle/>
              <a:p>
                <a:r>
                  <a:rPr lang="en-GB" dirty="0"/>
                  <a:t>An autoencoder is a neural network trained to copy its input to its output. </a:t>
                </a:r>
              </a:p>
              <a:p>
                <a:r>
                  <a:rPr lang="en-GB" dirty="0"/>
                  <a:t>Internally, it has a hidden layer </a:t>
                </a:r>
                <a14:m>
                  <m:oMath xmlns:m="http://schemas.openxmlformats.org/officeDocument/2006/math">
                    <m:r>
                      <a:rPr lang="en-GB" i="1" dirty="0" smtClean="0">
                        <a:latin typeface="Cambria Math" panose="02040503050406030204" pitchFamily="18" charset="0"/>
                      </a:rPr>
                      <m:t>h</m:t>
                    </m:r>
                  </m:oMath>
                </a14:m>
                <a:r>
                  <a:rPr lang="en-GB" dirty="0"/>
                  <a:t> that describes a code (i.e. representation) used to represent the input. </a:t>
                </a:r>
              </a:p>
              <a:p>
                <a:r>
                  <a:rPr lang="en-GB" dirty="0"/>
                  <a:t>The network may be viewed as consisting of two parts: an encoder function </a:t>
                </a:r>
                <a14:m>
                  <m:oMath xmlns:m="http://schemas.openxmlformats.org/officeDocument/2006/math">
                    <m:r>
                      <a:rPr lang="en-GB" i="1" dirty="0" smtClean="0">
                        <a:latin typeface="Cambria Math" panose="02040503050406030204" pitchFamily="18" charset="0"/>
                      </a:rPr>
                      <m:t>h</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and a decoder that produces a reconstruction </a:t>
                </a:r>
                <a14:m>
                  <m:oMath xmlns:m="http://schemas.openxmlformats.org/officeDocument/2006/math">
                    <m:r>
                      <a:rPr lang="en-GB" i="1" dirty="0" smtClean="0">
                        <a:latin typeface="Cambria Math" panose="02040503050406030204" pitchFamily="18" charset="0"/>
                      </a:rPr>
                      <m:t>𝑟</m:t>
                    </m:r>
                    <m:r>
                      <a:rPr lang="en-GB" i="1" dirty="0" smtClean="0">
                        <a:latin typeface="Cambria Math" panose="02040503050406030204" pitchFamily="18" charset="0"/>
                      </a:rPr>
                      <m:t>=</m:t>
                    </m:r>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h</m:t>
                    </m:r>
                    <m:r>
                      <a:rPr lang="en-GB" i="1" dirty="0" smtClean="0">
                        <a:latin typeface="Cambria Math" panose="02040503050406030204" pitchFamily="18" charset="0"/>
                      </a:rPr>
                      <m:t>)</m:t>
                    </m:r>
                  </m:oMath>
                </a14:m>
                <a:endParaRPr lang="en-GB" dirty="0"/>
              </a:p>
            </p:txBody>
          </p:sp>
        </mc:Choice>
        <mc:Fallback>
          <p:sp>
            <p:nvSpPr>
              <p:cNvPr id="3" name="Content Placeholder 2">
                <a:extLst>
                  <a:ext uri="{FF2B5EF4-FFF2-40B4-BE49-F238E27FC236}">
                    <a16:creationId xmlns:a16="http://schemas.microsoft.com/office/drawing/2014/main" id="{8A4015F8-BFF2-B1FF-A462-F29BFAA91D52}"/>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0946ED9-2AF6-13F2-514B-059DF3C0EB23}"/>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sp>
        <p:nvSpPr>
          <p:cNvPr id="5" name="TextBox 4">
            <a:extLst>
              <a:ext uri="{FF2B5EF4-FFF2-40B4-BE49-F238E27FC236}">
                <a16:creationId xmlns:a16="http://schemas.microsoft.com/office/drawing/2014/main" id="{E59A26F5-972C-C2EC-B3C1-3F78E0D32057}"/>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1217137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E6E8-19B7-E86D-5C81-7ED459B9AE23}"/>
              </a:ext>
            </a:extLst>
          </p:cNvPr>
          <p:cNvSpPr>
            <a:spLocks noGrp="1"/>
          </p:cNvSpPr>
          <p:nvPr>
            <p:ph type="title"/>
          </p:nvPr>
        </p:nvSpPr>
        <p:spPr/>
        <p:txBody>
          <a:bodyPr/>
          <a:lstStyle/>
          <a:p>
            <a:r>
              <a:rPr lang="en-GB" dirty="0"/>
              <a:t>Important note on autoencoders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C9B5B2-E0FF-BE30-60A9-F5D6F3A4633B}"/>
                  </a:ext>
                </a:extLst>
              </p:cNvPr>
              <p:cNvSpPr>
                <a:spLocks noGrp="1"/>
              </p:cNvSpPr>
              <p:nvPr>
                <p:ph idx="1"/>
              </p:nvPr>
            </p:nvSpPr>
            <p:spPr/>
            <p:txBody>
              <a:bodyPr/>
              <a:lstStyle/>
              <a:p>
                <a:r>
                  <a:rPr lang="en-GB" dirty="0"/>
                  <a:t>If an autoencoder succeeds in simply learning to set </a:t>
                </a:r>
                <a14:m>
                  <m:oMath xmlns:m="http://schemas.openxmlformats.org/officeDocument/2006/math">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𝑥</m:t>
                    </m:r>
                  </m:oMath>
                </a14:m>
                <a:r>
                  <a:rPr lang="en-GB" dirty="0"/>
                  <a:t> everywhere, then it is not especially useful. </a:t>
                </a:r>
              </a:p>
              <a:p>
                <a:r>
                  <a:rPr lang="en-GB" dirty="0"/>
                  <a:t>Instead, autoencoders are designed to be unable to learn to copy perfectly.</a:t>
                </a:r>
              </a:p>
              <a:p>
                <a:endParaRPr lang="en-GB" dirty="0"/>
              </a:p>
              <a:p>
                <a:r>
                  <a:rPr lang="en-GB" dirty="0"/>
                  <a:t>Usually, autoencoders are restricted in ways that allow them to copy only approximately and to copy only input that resembles the training data. Because the model is forced to prioritise which aspects of the input should be copied, it often learns useful properties of the data. </a:t>
                </a:r>
              </a:p>
            </p:txBody>
          </p:sp>
        </mc:Choice>
        <mc:Fallback xmlns="">
          <p:sp>
            <p:nvSpPr>
              <p:cNvPr id="4" name="Content Placeholder 3">
                <a:extLst>
                  <a:ext uri="{FF2B5EF4-FFF2-40B4-BE49-F238E27FC236}">
                    <a16:creationId xmlns:a16="http://schemas.microsoft.com/office/drawing/2014/main" id="{D0C9B5B2-E0FF-BE30-60A9-F5D6F3A4633B}"/>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59175BD5-CA54-CA5F-7BE1-E618BC67E1E0}"/>
              </a:ext>
            </a:extLst>
          </p:cNvPr>
          <p:cNvSpPr>
            <a:spLocks noGrp="1"/>
          </p:cNvSpPr>
          <p:nvPr>
            <p:ph type="sldNum" sz="quarter" idx="12"/>
          </p:nvPr>
        </p:nvSpPr>
        <p:spPr/>
        <p:txBody>
          <a:bodyPr/>
          <a:lstStyle/>
          <a:p>
            <a:fld id="{BB98F552-A29D-2D4E-8192-F20670493719}" type="slidenum">
              <a:rPr lang="en-GB" altLang="en-US" smtClean="0"/>
              <a:pPr/>
              <a:t>36</a:t>
            </a:fld>
            <a:endParaRPr lang="en-GB" altLang="en-US" dirty="0"/>
          </a:p>
        </p:txBody>
      </p:sp>
      <p:sp>
        <p:nvSpPr>
          <p:cNvPr id="6" name="TextBox 5">
            <a:extLst>
              <a:ext uri="{FF2B5EF4-FFF2-40B4-BE49-F238E27FC236}">
                <a16:creationId xmlns:a16="http://schemas.microsoft.com/office/drawing/2014/main" id="{2500C0AC-E649-8061-B228-21189DCCFAAA}"/>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238804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5F9A-FAF6-22D3-2145-28DB94374701}"/>
              </a:ext>
            </a:extLst>
          </p:cNvPr>
          <p:cNvSpPr>
            <a:spLocks noGrp="1"/>
          </p:cNvSpPr>
          <p:nvPr>
            <p:ph type="title"/>
          </p:nvPr>
        </p:nvSpPr>
        <p:spPr/>
        <p:txBody>
          <a:bodyPr/>
          <a:lstStyle/>
          <a:p>
            <a:r>
              <a:rPr lang="en-GB" dirty="0"/>
              <a:t>Dropouts in autoencoders</a:t>
            </a:r>
          </a:p>
        </p:txBody>
      </p:sp>
      <p:sp>
        <p:nvSpPr>
          <p:cNvPr id="3" name="Content Placeholder 2">
            <a:extLst>
              <a:ext uri="{FF2B5EF4-FFF2-40B4-BE49-F238E27FC236}">
                <a16:creationId xmlns:a16="http://schemas.microsoft.com/office/drawing/2014/main" id="{2EB72C23-6CFC-96D6-C4D9-7BFF99E45AA0}"/>
              </a:ext>
            </a:extLst>
          </p:cNvPr>
          <p:cNvSpPr>
            <a:spLocks noGrp="1"/>
          </p:cNvSpPr>
          <p:nvPr>
            <p:ph idx="1"/>
          </p:nvPr>
        </p:nvSpPr>
        <p:spPr/>
        <p:txBody>
          <a:bodyPr/>
          <a:lstStyle/>
          <a:p>
            <a:r>
              <a:rPr lang="en-GB" dirty="0"/>
              <a:t>You can add dropout to reduce overfitting. </a:t>
            </a:r>
          </a:p>
        </p:txBody>
      </p:sp>
      <p:sp>
        <p:nvSpPr>
          <p:cNvPr id="4" name="Slide Number Placeholder 3">
            <a:extLst>
              <a:ext uri="{FF2B5EF4-FFF2-40B4-BE49-F238E27FC236}">
                <a16:creationId xmlns:a16="http://schemas.microsoft.com/office/drawing/2014/main" id="{0DA006C0-4104-18E4-178B-3EEECF16573D}"/>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3074" name="Picture 2" descr="DropOut examples">
            <a:extLst>
              <a:ext uri="{FF2B5EF4-FFF2-40B4-BE49-F238E27FC236}">
                <a16:creationId xmlns:a16="http://schemas.microsoft.com/office/drawing/2014/main" id="{433CC9A6-24C9-AAB0-2712-03B8E03B0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2060848"/>
            <a:ext cx="5750148" cy="32279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E79692-CF89-681B-8C70-3E96F49A59A1}"/>
              </a:ext>
            </a:extLst>
          </p:cNvPr>
          <p:cNvSpPr txBox="1"/>
          <p:nvPr/>
        </p:nvSpPr>
        <p:spPr>
          <a:xfrm>
            <a:off x="839416" y="6166405"/>
            <a:ext cx="7481535" cy="246221"/>
          </a:xfrm>
          <a:prstGeom prst="rect">
            <a:avLst/>
          </a:prstGeom>
          <a:noFill/>
        </p:spPr>
        <p:txBody>
          <a:bodyPr wrap="none" rtlCol="0">
            <a:spAutoFit/>
          </a:bodyPr>
          <a:lstStyle/>
          <a:p>
            <a:r>
              <a:rPr lang="en-GB" sz="1000" dirty="0">
                <a:latin typeface="Gill Sans MT" panose="020B0502020104020203" pitchFamily="34" charset="77"/>
              </a:rPr>
              <a:t>Image source: Matt Krause via https://</a:t>
            </a:r>
            <a:r>
              <a:rPr lang="en-GB" sz="1000" dirty="0" err="1">
                <a:latin typeface="Gill Sans MT" panose="020B0502020104020203" pitchFamily="34" charset="77"/>
              </a:rPr>
              <a:t>stats.stackexchange.com</a:t>
            </a:r>
            <a:r>
              <a:rPr lang="en-GB" sz="1000" dirty="0">
                <a:latin typeface="Gill Sans MT" panose="020B0502020104020203" pitchFamily="34" charset="77"/>
              </a:rPr>
              <a:t>/questions/201569/what-is-the-difference-between-dropout-and-drop-connect</a:t>
            </a:r>
          </a:p>
        </p:txBody>
      </p:sp>
    </p:spTree>
    <p:extLst>
      <p:ext uri="{BB962C8B-B14F-4D97-AF65-F5344CB8AC3E}">
        <p14:creationId xmlns:p14="http://schemas.microsoft.com/office/powerpoint/2010/main" val="2823233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DDE7-14D3-0864-3400-F8298B084906}"/>
              </a:ext>
            </a:extLst>
          </p:cNvPr>
          <p:cNvSpPr>
            <a:spLocks noGrp="1"/>
          </p:cNvSpPr>
          <p:nvPr>
            <p:ph type="title"/>
          </p:nvPr>
        </p:nvSpPr>
        <p:spPr/>
        <p:txBody>
          <a:bodyPr/>
          <a:lstStyle/>
          <a:p>
            <a:r>
              <a:rPr lang="en-GB" dirty="0"/>
              <a:t>Undercomplete representation</a:t>
            </a:r>
          </a:p>
        </p:txBody>
      </p:sp>
      <p:sp>
        <p:nvSpPr>
          <p:cNvPr id="3" name="Content Placeholder 2">
            <a:extLst>
              <a:ext uri="{FF2B5EF4-FFF2-40B4-BE49-F238E27FC236}">
                <a16:creationId xmlns:a16="http://schemas.microsoft.com/office/drawing/2014/main" id="{CD45C55E-BBBC-A1CC-45B1-7894FC5F79B9}"/>
              </a:ext>
            </a:extLst>
          </p:cNvPr>
          <p:cNvSpPr>
            <a:spLocks noGrp="1"/>
          </p:cNvSpPr>
          <p:nvPr>
            <p:ph idx="1"/>
          </p:nvPr>
        </p:nvSpPr>
        <p:spPr/>
        <p:txBody>
          <a:bodyPr/>
          <a:lstStyle/>
          <a:p>
            <a:pPr algn="l"/>
            <a:r>
              <a:rPr lang="en-GB" b="0" i="0" u="none" strike="noStrike" dirty="0">
                <a:solidFill>
                  <a:srgbClr val="000000"/>
                </a:solidFill>
                <a:effectLst/>
              </a:rPr>
              <a:t>An autoencoder whose code dimension is less than the input dimension is called undercomplete.</a:t>
            </a:r>
          </a:p>
          <a:p>
            <a:r>
              <a:rPr lang="en-GB" b="0" i="0" u="none" strike="noStrike" dirty="0">
                <a:solidFill>
                  <a:srgbClr val="000000"/>
                </a:solidFill>
                <a:effectLst/>
              </a:rPr>
              <a:t>Learning an under-complete representation forces the autoencoder to capture the most salient features of the training </a:t>
            </a:r>
            <a:r>
              <a:rPr lang="en-GB" dirty="0">
                <a:solidFill>
                  <a:srgbClr val="000000"/>
                </a:solidFill>
              </a:rPr>
              <a:t>data.</a:t>
            </a:r>
            <a:endParaRPr lang="en-GB" b="0" i="0" u="none" strike="noStrike" dirty="0">
              <a:solidFill>
                <a:srgbClr val="000000"/>
              </a:solidFill>
              <a:effectLst/>
            </a:endParaRPr>
          </a:p>
          <a:p>
            <a:endParaRPr lang="en-GB" dirty="0"/>
          </a:p>
        </p:txBody>
      </p:sp>
      <p:sp>
        <p:nvSpPr>
          <p:cNvPr id="4" name="Slide Number Placeholder 3">
            <a:extLst>
              <a:ext uri="{FF2B5EF4-FFF2-40B4-BE49-F238E27FC236}">
                <a16:creationId xmlns:a16="http://schemas.microsoft.com/office/drawing/2014/main" id="{B07709CF-2A91-7ADD-2B69-9291A5DA5C50}"/>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spTree>
    <p:extLst>
      <p:ext uri="{BB962C8B-B14F-4D97-AF65-F5344CB8AC3E}">
        <p14:creationId xmlns:p14="http://schemas.microsoft.com/office/powerpoint/2010/main" val="892675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9C86-2604-8D32-5E3B-A9F20D16E67F}"/>
              </a:ext>
            </a:extLst>
          </p:cNvPr>
          <p:cNvSpPr>
            <a:spLocks noGrp="1"/>
          </p:cNvSpPr>
          <p:nvPr>
            <p:ph type="title"/>
          </p:nvPr>
        </p:nvSpPr>
        <p:spPr/>
        <p:txBody>
          <a:bodyPr/>
          <a:lstStyle/>
          <a:p>
            <a:r>
              <a:rPr lang="en-GB" dirty="0"/>
              <a:t>Learning process in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4633-C82D-46B4-26C1-018FB98423D8}"/>
                  </a:ext>
                </a:extLst>
              </p:cNvPr>
              <p:cNvSpPr>
                <a:spLocks noGrp="1"/>
              </p:cNvSpPr>
              <p:nvPr>
                <p:ph idx="1"/>
              </p:nvPr>
            </p:nvSpPr>
            <p:spPr/>
            <p:txBody>
              <a:bodyPr/>
              <a:lstStyle/>
              <a:p>
                <a:r>
                  <a:rPr lang="en-GB" b="0" i="0" u="none" strike="noStrike" dirty="0">
                    <a:solidFill>
                      <a:srgbClr val="000000"/>
                    </a:solidFill>
                    <a:effectLst/>
                  </a:rPr>
                  <a:t>The</a:t>
                </a:r>
                <a:r>
                  <a:rPr lang="en-GB" b="0" i="0" u="none" strike="noStrike" dirty="0">
                    <a:effectLst/>
                  </a:rPr>
                  <a:t> </a:t>
                </a:r>
                <a:r>
                  <a:rPr lang="en-GB" b="0" i="0" u="none" strike="noStrike" dirty="0">
                    <a:solidFill>
                      <a:srgbClr val="000000"/>
                    </a:solidFill>
                    <a:effectLst/>
                  </a:rPr>
                  <a:t>learning</a:t>
                </a:r>
                <a:r>
                  <a:rPr lang="en-GB" b="0" i="0" u="none" strike="noStrike" dirty="0">
                    <a:effectLst/>
                  </a:rPr>
                  <a:t> </a:t>
                </a:r>
                <a:r>
                  <a:rPr lang="en-GB" b="0" i="0" u="none" strike="noStrike" dirty="0">
                    <a:solidFill>
                      <a:srgbClr val="000000"/>
                    </a:solidFill>
                    <a:effectLst/>
                  </a:rPr>
                  <a:t>process</a:t>
                </a:r>
                <a:r>
                  <a:rPr lang="en-GB" b="0" i="0" u="none" strike="noStrike" dirty="0">
                    <a:effectLst/>
                  </a:rPr>
                  <a:t> </a:t>
                </a:r>
                <a:r>
                  <a:rPr lang="en-GB" b="0" i="0" u="none" strike="noStrike" dirty="0">
                    <a:solidFill>
                      <a:srgbClr val="000000"/>
                    </a:solidFill>
                    <a:effectLst/>
                  </a:rPr>
                  <a:t>is</a:t>
                </a:r>
                <a:r>
                  <a:rPr lang="en-GB" b="0" i="0" u="none" strike="noStrike" dirty="0">
                    <a:effectLst/>
                  </a:rPr>
                  <a:t> </a:t>
                </a:r>
                <a:r>
                  <a:rPr lang="en-GB" b="0" i="0" u="none" strike="noStrike" dirty="0">
                    <a:solidFill>
                      <a:srgbClr val="000000"/>
                    </a:solidFill>
                    <a:effectLst/>
                  </a:rPr>
                  <a:t>described</a:t>
                </a:r>
                <a:r>
                  <a:rPr lang="en-GB" b="0" i="0" u="none" strike="noStrike" dirty="0">
                    <a:effectLst/>
                  </a:rPr>
                  <a:t> </a:t>
                </a:r>
                <a:r>
                  <a:rPr lang="en-GB" b="0" i="0" u="none" strike="noStrike" dirty="0">
                    <a:solidFill>
                      <a:srgbClr val="000000"/>
                    </a:solidFill>
                    <a:effectLst/>
                  </a:rPr>
                  <a:t>simply</a:t>
                </a:r>
                <a:r>
                  <a:rPr lang="en-GB" b="0" i="0" u="none" strike="noStrike" dirty="0">
                    <a:effectLst/>
                  </a:rPr>
                  <a:t> </a:t>
                </a:r>
                <a:r>
                  <a:rPr lang="en-GB" b="0" i="0" u="none" strike="noStrike" dirty="0">
                    <a:solidFill>
                      <a:srgbClr val="000000"/>
                    </a:solidFill>
                    <a:effectLst/>
                  </a:rPr>
                  <a:t>as</a:t>
                </a:r>
                <a:r>
                  <a:rPr lang="en-GB" b="0" i="0" u="none" strike="noStrike" dirty="0">
                    <a:effectLst/>
                  </a:rPr>
                  <a:t> </a:t>
                </a:r>
                <a:r>
                  <a:rPr lang="en-GB" b="0" i="0" u="none" strike="noStrike" dirty="0">
                    <a:solidFill>
                      <a:srgbClr val="000000"/>
                    </a:solidFill>
                    <a:effectLst/>
                  </a:rPr>
                  <a:t>minimising</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loss</a:t>
                </a:r>
                <a:r>
                  <a:rPr lang="en-GB" b="0" i="0" u="none" strike="noStrike" dirty="0">
                    <a:effectLst/>
                  </a:rPr>
                  <a:t> </a:t>
                </a:r>
                <a:r>
                  <a:rPr lang="en-GB" b="0" i="0" u="none" strike="noStrike" dirty="0">
                    <a:solidFill>
                      <a:srgbClr val="000000"/>
                    </a:solidFill>
                    <a:effectLst/>
                  </a:rPr>
                  <a:t>function:</a:t>
                </a:r>
              </a:p>
              <a:p>
                <a:endParaRPr lang="en-GB" b="0" i="0" u="none" strike="noStrike" dirty="0">
                  <a:solidFill>
                    <a:srgbClr val="000000"/>
                  </a:solidFill>
                  <a:effectLst/>
                </a:endParaRPr>
              </a:p>
              <a:p>
                <a:pPr marL="0" indent="0">
                  <a:buNone/>
                </a:pPr>
                <a14:m>
                  <m:oMathPara xmlns:m="http://schemas.openxmlformats.org/officeDocument/2006/math">
                    <m:oMathParaPr>
                      <m:jc m:val="center"/>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oMath>
                  </m:oMathPara>
                </a14:m>
                <a:endParaRPr lang="en-GB" dirty="0"/>
              </a:p>
              <a:p>
                <a:endParaRPr lang="en-GB" dirty="0">
                  <a:solidFill>
                    <a:srgbClr val="000000"/>
                  </a:solidFill>
                </a:endParaRPr>
              </a:p>
              <a:p>
                <a:pPr algn="l"/>
                <a:r>
                  <a:rPr lang="en-GB" dirty="0">
                    <a:solidFill>
                      <a:srgbClr val="000000"/>
                    </a:solidFill>
                  </a:rPr>
                  <a:t>where where L is a loss function penalising  </a:t>
                </a:r>
                <a14:m>
                  <m:oMath xmlns:m="http://schemas.openxmlformats.org/officeDocument/2006/math">
                    <m:r>
                      <a:rPr lang="en-GB" dirty="0">
                        <a:solidFill>
                          <a:srgbClr val="000000"/>
                        </a:solidFill>
                        <a:latin typeface="Cambria Math" panose="02040503050406030204" pitchFamily="18" charset="0"/>
                      </a:rPr>
                      <m:t>𝑔</m:t>
                    </m:r>
                    <m:r>
                      <a:rPr lang="en-GB" dirty="0">
                        <a:solidFill>
                          <a:srgbClr val="000000"/>
                        </a:solidFill>
                        <a:latin typeface="Cambria Math" panose="02040503050406030204" pitchFamily="18" charset="0"/>
                      </a:rPr>
                      <m:t>(</m:t>
                    </m:r>
                    <m:r>
                      <a:rPr lang="en-GB" dirty="0">
                        <a:solidFill>
                          <a:srgbClr val="000000"/>
                        </a:solidFill>
                        <a:latin typeface="Cambria Math" panose="02040503050406030204" pitchFamily="18" charset="0"/>
                      </a:rPr>
                      <m:t>𝑓</m:t>
                    </m:r>
                    <m:d>
                      <m:dPr>
                        <m:ctrlPr>
                          <a:rPr lang="en-GB" i="1" dirty="0">
                            <a:solidFill>
                              <a:srgbClr val="000000"/>
                            </a:solidFill>
                            <a:latin typeface="Cambria Math" panose="02040503050406030204" pitchFamily="18" charset="0"/>
                          </a:rPr>
                        </m:ctrlPr>
                      </m:dPr>
                      <m:e>
                        <m:r>
                          <a:rPr lang="en-GB" dirty="0">
                            <a:solidFill>
                              <a:srgbClr val="000000"/>
                            </a:solidFill>
                            <a:latin typeface="Cambria Math" panose="02040503050406030204" pitchFamily="18" charset="0"/>
                          </a:rPr>
                          <m:t>𝑥</m:t>
                        </m:r>
                        <m:r>
                          <a:rPr lang="en-GB" dirty="0">
                            <a:solidFill>
                              <a:srgbClr val="000000"/>
                            </a:solidFill>
                            <a:latin typeface="Cambria Math" panose="02040503050406030204" pitchFamily="18" charset="0"/>
                          </a:rPr>
                          <m:t>)</m:t>
                        </m:r>
                      </m:e>
                    </m:d>
                  </m:oMath>
                </a14:m>
                <a:r>
                  <a:rPr lang="en-GB" dirty="0">
                    <a:solidFill>
                      <a:srgbClr val="000000"/>
                    </a:solidFill>
                  </a:rPr>
                  <a:t> for being dissimilar from x such as the mean squared error.</a:t>
                </a:r>
              </a:p>
              <a:p>
                <a:pPr algn="l"/>
                <a:endParaRPr lang="en-GB" dirty="0">
                  <a:solidFill>
                    <a:srgbClr val="000000"/>
                  </a:solidFill>
                </a:endParaRPr>
              </a:p>
              <a:p>
                <a:pPr algn="l"/>
                <a:endParaRPr lang="en-GB" dirty="0">
                  <a:solidFill>
                    <a:srgbClr val="000000"/>
                  </a:solidFill>
                </a:endParaRPr>
              </a:p>
              <a:p>
                <a:pPr marL="0" indent="0">
                  <a:buNone/>
                </a:pPr>
                <a:endParaRPr lang="en-GB" dirty="0">
                  <a:solidFill>
                    <a:srgbClr val="000000"/>
                  </a:solidFill>
                </a:endParaRPr>
              </a:p>
              <a:p>
                <a:pPr marL="0" indent="0">
                  <a:buNone/>
                </a:pPr>
                <a:endParaRPr lang="en-GB" b="0" i="0" u="none" strike="noStrike"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4A844633-C82D-46B4-26C1-018FB98423D8}"/>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1218CA1-F1BC-A3AC-C56A-60A1F978F6AF}"/>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
        <p:nvSpPr>
          <p:cNvPr id="6" name="TextBox 5">
            <a:extLst>
              <a:ext uri="{FF2B5EF4-FFF2-40B4-BE49-F238E27FC236}">
                <a16:creationId xmlns:a16="http://schemas.microsoft.com/office/drawing/2014/main" id="{E31B3757-5AE9-0D8B-3491-54D8D90BD113}"/>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2235912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0B09-85F5-DE7C-8DF3-CD3AF282EE76}"/>
              </a:ext>
            </a:extLst>
          </p:cNvPr>
          <p:cNvSpPr>
            <a:spLocks noGrp="1"/>
          </p:cNvSpPr>
          <p:nvPr>
            <p:ph type="title"/>
          </p:nvPr>
        </p:nvSpPr>
        <p:spPr/>
        <p:txBody>
          <a:bodyPr/>
          <a:lstStyle/>
          <a:p>
            <a:r>
              <a:rPr lang="en-GB" dirty="0"/>
              <a:t>Deep learning and biological systems</a:t>
            </a:r>
          </a:p>
        </p:txBody>
      </p:sp>
      <p:sp>
        <p:nvSpPr>
          <p:cNvPr id="3" name="Content Placeholder 2">
            <a:extLst>
              <a:ext uri="{FF2B5EF4-FFF2-40B4-BE49-F238E27FC236}">
                <a16:creationId xmlns:a16="http://schemas.microsoft.com/office/drawing/2014/main" id="{ECF54770-6C04-495F-3C87-6157693F2FE5}"/>
              </a:ext>
            </a:extLst>
          </p:cNvPr>
          <p:cNvSpPr>
            <a:spLocks noGrp="1"/>
          </p:cNvSpPr>
          <p:nvPr>
            <p:ph idx="1"/>
          </p:nvPr>
        </p:nvSpPr>
        <p:spPr/>
        <p:txBody>
          <a:bodyPr/>
          <a:lstStyle/>
          <a:p>
            <a:r>
              <a:rPr lang="en-GB" dirty="0">
                <a:effectLst/>
              </a:rPr>
              <a:t>In both biological and artificial systems, successive </a:t>
            </a:r>
            <a:r>
              <a:rPr lang="en-GB" dirty="0"/>
              <a:t>nonlinear computations transform raw visual input into an increasingly complex set of features, enabling object recognition that is invariant to transformations in </a:t>
            </a:r>
            <a:r>
              <a:rPr lang="en-GB" dirty="0">
                <a:effectLst/>
              </a:rPr>
              <a:t>pose, illumination, or scale.</a:t>
            </a:r>
          </a:p>
          <a:p>
            <a:r>
              <a:rPr lang="en-GB" sz="2400" dirty="0"/>
              <a:t>Hubel and Wiesel discovered that simple cells (left, blue) have preferred locations in the image (dashed ovals) wherein they respond most strongly to bars of particular orientation. Complex cells (green) receive input from many simple cells and thus have more spatially invariant responses. </a:t>
            </a:r>
          </a:p>
          <a:p>
            <a:r>
              <a:rPr lang="en-GB"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6CB2A180-2E88-8970-EC50-BE88C1647C87}"/>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
        <p:nvSpPr>
          <p:cNvPr id="6" name="TextBox 5">
            <a:extLst>
              <a:ext uri="{FF2B5EF4-FFF2-40B4-BE49-F238E27FC236}">
                <a16:creationId xmlns:a16="http://schemas.microsoft.com/office/drawing/2014/main" id="{F61D6FC5-F49B-C505-FB87-F452D783BFD0}"/>
              </a:ext>
            </a:extLst>
          </p:cNvPr>
          <p:cNvSpPr txBox="1"/>
          <p:nvPr/>
        </p:nvSpPr>
        <p:spPr>
          <a:xfrm>
            <a:off x="935371" y="6325484"/>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9719555D-01F6-C3D1-2A94-B338D6398E63}"/>
              </a:ext>
            </a:extLst>
          </p:cNvPr>
          <p:cNvPicPr>
            <a:picLocks noChangeAspect="1"/>
          </p:cNvPicPr>
          <p:nvPr/>
        </p:nvPicPr>
        <p:blipFill rotWithShape="1">
          <a:blip r:embed="rId2">
            <a:extLst>
              <a:ext uri="{28A0092B-C50C-407E-A947-70E740481C1C}">
                <a14:useLocalDpi xmlns:a14="http://schemas.microsoft.com/office/drawing/2010/main" val="0"/>
              </a:ext>
            </a:extLst>
          </a:blip>
          <a:srcRect l="3994" t="12802" r="2189" b="5261"/>
          <a:stretch/>
        </p:blipFill>
        <p:spPr>
          <a:xfrm>
            <a:off x="7238282" y="4005064"/>
            <a:ext cx="4330461" cy="2165230"/>
          </a:xfrm>
          <a:prstGeom prst="rect">
            <a:avLst/>
          </a:prstGeom>
          <a:noFill/>
        </p:spPr>
      </p:pic>
      <p:sp>
        <p:nvSpPr>
          <p:cNvPr id="8" name="TextBox 7">
            <a:extLst>
              <a:ext uri="{FF2B5EF4-FFF2-40B4-BE49-F238E27FC236}">
                <a16:creationId xmlns:a16="http://schemas.microsoft.com/office/drawing/2014/main" id="{599F3029-6B09-3C6E-F26A-C8D534CF7A8D}"/>
              </a:ext>
            </a:extLst>
          </p:cNvPr>
          <p:cNvSpPr txBox="1"/>
          <p:nvPr/>
        </p:nvSpPr>
        <p:spPr>
          <a:xfrm>
            <a:off x="932573" y="6532432"/>
            <a:ext cx="7003086"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Helvetica Neue" panose="02000503000000020004" pitchFamily="2" charset="0"/>
              </a:rPr>
              <a:t>Image source: Grace W. Lindsay, Gatsby Unit, UCL, https://</a:t>
            </a:r>
            <a:r>
              <a:rPr lang="en-GB" sz="1000" dirty="0" err="1">
                <a:latin typeface="Gill Sans MT" panose="020B0502020104020203" pitchFamily="34" charset="77"/>
                <a:ea typeface="Helvetica Neue" panose="02000503000000020004" pitchFamily="2" charset="0"/>
                <a:cs typeface="Helvetica Neue" panose="02000503000000020004" pitchFamily="2" charset="0"/>
              </a:rPr>
              <a:t>arxiv.org</a:t>
            </a:r>
            <a:r>
              <a:rPr lang="en-GB" sz="1000" dirty="0">
                <a:latin typeface="Gill Sans MT" panose="020B0502020104020203" pitchFamily="34" charset="77"/>
                <a:ea typeface="Helvetica Neue" panose="02000503000000020004" pitchFamily="2" charset="0"/>
                <a:cs typeface="Helvetica Neue" panose="02000503000000020004" pitchFamily="2" charset="0"/>
              </a:rPr>
              <a:t>/pdf/2001.07092.pdf </a:t>
            </a:r>
          </a:p>
        </p:txBody>
      </p:sp>
    </p:spTree>
    <p:extLst>
      <p:ext uri="{BB962C8B-B14F-4D97-AF65-F5344CB8AC3E}">
        <p14:creationId xmlns:p14="http://schemas.microsoft.com/office/powerpoint/2010/main" val="2521453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C404-CC30-6528-5BAB-B96C641FC230}"/>
              </a:ext>
            </a:extLst>
          </p:cNvPr>
          <p:cNvSpPr>
            <a:spLocks noGrp="1"/>
          </p:cNvSpPr>
          <p:nvPr>
            <p:ph type="title"/>
          </p:nvPr>
        </p:nvSpPr>
        <p:spPr/>
        <p:txBody>
          <a:bodyPr/>
          <a:lstStyle/>
          <a:p>
            <a:r>
              <a:rPr lang="en-GB" dirty="0"/>
              <a:t>Linear decoders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0AECF9-8A4E-DE9B-5284-CA676395A63F}"/>
                  </a:ext>
                </a:extLst>
              </p:cNvPr>
              <p:cNvSpPr>
                <a:spLocks noGrp="1"/>
              </p:cNvSpPr>
              <p:nvPr>
                <p:ph idx="1"/>
              </p:nvPr>
            </p:nvSpPr>
            <p:spPr/>
            <p:txBody>
              <a:bodyPr/>
              <a:lstStyle/>
              <a:p>
                <a:r>
                  <a:rPr lang="en-GB" dirty="0">
                    <a:solidFill>
                      <a:srgbClr val="000000"/>
                    </a:solidFill>
                  </a:rPr>
                  <a:t>When the decoder is linear, and </a:t>
                </a:r>
                <a14:m>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 </m:t>
                    </m:r>
                  </m:oMath>
                </a14:m>
                <a:r>
                  <a:rPr lang="en-GB" dirty="0">
                    <a:solidFill>
                      <a:srgbClr val="000000"/>
                    </a:solidFill>
                  </a:rPr>
                  <a:t>is the mean squared error, an undercomplete autoencoder learns to span the same subspace as PCA. </a:t>
                </a:r>
              </a:p>
              <a:p>
                <a:r>
                  <a:rPr lang="en-GB" dirty="0">
                    <a:solidFill>
                      <a:srgbClr val="000000"/>
                    </a:solidFill>
                  </a:rPr>
                  <a:t>In this case, an autoencoder trained to perform the copying task has learned the principal subspace of the training data as a side eﬀect.</a:t>
                </a:r>
              </a:p>
              <a:p>
                <a:endParaRPr lang="en-GB" dirty="0">
                  <a:solidFill>
                    <a:srgbClr val="000000"/>
                  </a:solidFill>
                </a:endParaRPr>
              </a:p>
              <a:p>
                <a:pPr algn="l"/>
                <a:r>
                  <a:rPr lang="en-GB" b="0" i="0" u="none" strike="noStrike" dirty="0">
                    <a:solidFill>
                      <a:srgbClr val="000000"/>
                    </a:solidFill>
                    <a:effectLst/>
                  </a:rPr>
                  <a:t>Autoencoders with nonlinear encoder functions </a:t>
                </a:r>
                <a14:m>
                  <m:oMath xmlns:m="http://schemas.openxmlformats.org/officeDocument/2006/math">
                    <m:r>
                      <a:rPr lang="en-GB" b="0" i="1" u="none" strike="noStrike" dirty="0" smtClean="0">
                        <a:solidFill>
                          <a:srgbClr val="000000"/>
                        </a:solidFill>
                        <a:effectLst/>
                        <a:latin typeface="Cambria Math" panose="02040503050406030204" pitchFamily="18" charset="0"/>
                      </a:rPr>
                      <m:t>𝑓</m:t>
                    </m:r>
                  </m:oMath>
                </a14:m>
                <a:r>
                  <a:rPr lang="en-GB" dirty="0">
                    <a:solidFill>
                      <a:srgbClr val="000000"/>
                    </a:solidFill>
                  </a:rPr>
                  <a:t> </a:t>
                </a:r>
                <a:r>
                  <a:rPr lang="en-GB" b="0" i="0" u="none" strike="noStrike" dirty="0">
                    <a:solidFill>
                      <a:srgbClr val="000000"/>
                    </a:solidFill>
                    <a:effectLst/>
                  </a:rPr>
                  <a:t>and nonlinear decoder functions</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𝑔</m:t>
                    </m:r>
                    <m:r>
                      <a:rPr lang="en-GB" i="1" dirty="0">
                        <a:solidFill>
                          <a:srgbClr val="000000"/>
                        </a:solidFill>
                        <a:latin typeface="Cambria Math" panose="02040503050406030204" pitchFamily="18" charset="0"/>
                      </a:rPr>
                      <m:t> </m:t>
                    </m:r>
                  </m:oMath>
                </a14:m>
                <a:r>
                  <a:rPr lang="en-GB" b="0" i="0" u="none" strike="noStrike" dirty="0">
                    <a:solidFill>
                      <a:srgbClr val="000000"/>
                    </a:solidFill>
                    <a:effectLst/>
                  </a:rPr>
                  <a:t>can thus learn a more powerful nonlinear generalisation of PCA.</a:t>
                </a:r>
              </a:p>
              <a:p>
                <a:endParaRPr lang="en-GB" dirty="0">
                  <a:solidFill>
                    <a:srgbClr val="000000"/>
                  </a:solidFill>
                </a:endParaRPr>
              </a:p>
              <a:p>
                <a:endParaRPr lang="en-GB" dirty="0"/>
              </a:p>
            </p:txBody>
          </p:sp>
        </mc:Choice>
        <mc:Fallback>
          <p:sp>
            <p:nvSpPr>
              <p:cNvPr id="3" name="Content Placeholder 2">
                <a:extLst>
                  <a:ext uri="{FF2B5EF4-FFF2-40B4-BE49-F238E27FC236}">
                    <a16:creationId xmlns:a16="http://schemas.microsoft.com/office/drawing/2014/main" id="{E40AECF9-8A4E-DE9B-5284-CA676395A63F}"/>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DA38275-F546-A5B3-928D-A35163F6496F}"/>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
        <p:nvSpPr>
          <p:cNvPr id="6" name="TextBox 5">
            <a:extLst>
              <a:ext uri="{FF2B5EF4-FFF2-40B4-BE49-F238E27FC236}">
                <a16:creationId xmlns:a16="http://schemas.microsoft.com/office/drawing/2014/main" id="{879CA57C-299A-AC7F-4523-5B09DA3512A9}"/>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1260851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BAFC10F-A590-D9EA-1004-841248FCF206}"/>
              </a:ext>
            </a:extLst>
          </p:cNvPr>
          <p:cNvSpPr/>
          <p:nvPr/>
        </p:nvSpPr>
        <p:spPr>
          <a:xfrm>
            <a:off x="2768508" y="1225286"/>
            <a:ext cx="6367928" cy="1880939"/>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5922FEC-DF08-4F78-B358-B81388117200}"/>
              </a:ext>
            </a:extLst>
          </p:cNvPr>
          <p:cNvSpPr>
            <a:spLocks noGrp="1"/>
          </p:cNvSpPr>
          <p:nvPr>
            <p:ph type="title"/>
          </p:nvPr>
        </p:nvSpPr>
        <p:spPr/>
        <p:txBody>
          <a:bodyPr/>
          <a:lstStyle/>
          <a:p>
            <a:r>
              <a:rPr lang="en-GB" dirty="0"/>
              <a:t>A semi-supervised learning scenario</a:t>
            </a:r>
          </a:p>
        </p:txBody>
      </p:sp>
      <p:sp>
        <p:nvSpPr>
          <p:cNvPr id="3" name="Slide Number Placeholder 2">
            <a:extLst>
              <a:ext uri="{FF2B5EF4-FFF2-40B4-BE49-F238E27FC236}">
                <a16:creationId xmlns:a16="http://schemas.microsoft.com/office/drawing/2014/main" id="{C2413EB6-1B85-5F21-C1ED-2FDF0A956592}"/>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4FD685-36E9-C631-778D-0EAB84D44749}"/>
                  </a:ext>
                </a:extLst>
              </p:cNvPr>
              <p:cNvSpPr txBox="1"/>
              <p:nvPr/>
            </p:nvSpPr>
            <p:spPr>
              <a:xfrm>
                <a:off x="5237698" y="1723688"/>
                <a:ext cx="1597873" cy="683264"/>
              </a:xfrm>
              <a:prstGeom prst="rect">
                <a:avLst/>
              </a:prstGeom>
              <a:noFill/>
            </p:spPr>
            <p:txBody>
              <a:bodyPr wrap="square" rtlCol="0">
                <a:spAutoFit/>
              </a:bodyPr>
              <a:lstStyle/>
              <a:p>
                <a:pPr algn="ctr"/>
                <a:r>
                  <a:rPr lang="en-GB" sz="1920" dirty="0"/>
                  <a:t>H</a:t>
                </a:r>
              </a:p>
              <a:p>
                <a:pPr algn="ctr"/>
                <a:r>
                  <a:rPr lang="en-GB" sz="1920" dirty="0"/>
                  <a:t>{</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1</m:t>
                        </m:r>
                      </m:sub>
                    </m:sSub>
                  </m:oMath>
                </a14:m>
                <a:r>
                  <a:rPr lang="en-GB" sz="1920" dirty="0"/>
                  <a:t>, …, </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𝑛</m:t>
                        </m:r>
                      </m:sub>
                    </m:sSub>
                  </m:oMath>
                </a14:m>
                <a:r>
                  <a:rPr lang="en-GB" sz="1920" dirty="0"/>
                  <a:t>}</a:t>
                </a:r>
              </a:p>
            </p:txBody>
          </p:sp>
        </mc:Choice>
        <mc:Fallback xmlns="">
          <p:sp>
            <p:nvSpPr>
              <p:cNvPr id="8" name="TextBox 7">
                <a:extLst>
                  <a:ext uri="{FF2B5EF4-FFF2-40B4-BE49-F238E27FC236}">
                    <a16:creationId xmlns:a16="http://schemas.microsoft.com/office/drawing/2014/main" id="{074FD685-36E9-C631-778D-0EAB84D44749}"/>
                  </a:ext>
                </a:extLst>
              </p:cNvPr>
              <p:cNvSpPr txBox="1">
                <a:spLocks noRot="1" noChangeAspect="1" noMove="1" noResize="1" noEditPoints="1" noAdjustHandles="1" noChangeArrowheads="1" noChangeShapeType="1" noTextEdit="1"/>
              </p:cNvSpPr>
              <p:nvPr/>
            </p:nvSpPr>
            <p:spPr>
              <a:xfrm>
                <a:off x="5237698" y="1723688"/>
                <a:ext cx="1597873" cy="683264"/>
              </a:xfrm>
              <a:prstGeom prst="rect">
                <a:avLst/>
              </a:prstGeom>
              <a:blipFill>
                <a:blip r:embed="rId2"/>
                <a:stretch>
                  <a:fillRect t="-3636" b="-14545"/>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8B7E4A59-5B63-4E3C-BADF-CDF1038B6832}"/>
              </a:ext>
            </a:extLst>
          </p:cNvPr>
          <p:cNvCxnSpPr>
            <a:cxnSpLocks/>
          </p:cNvCxnSpPr>
          <p:nvPr/>
        </p:nvCxnSpPr>
        <p:spPr>
          <a:xfrm>
            <a:off x="8757845" y="4206686"/>
            <a:ext cx="378590" cy="110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Rounded Corners 37">
            <a:extLst>
              <a:ext uri="{FF2B5EF4-FFF2-40B4-BE49-F238E27FC236}">
                <a16:creationId xmlns:a16="http://schemas.microsoft.com/office/drawing/2014/main" id="{2F26CA47-1E04-D658-4912-B1AFA0B26DB0}"/>
              </a:ext>
            </a:extLst>
          </p:cNvPr>
          <p:cNvSpPr/>
          <p:nvPr/>
        </p:nvSpPr>
        <p:spPr>
          <a:xfrm>
            <a:off x="7116037" y="3937839"/>
            <a:ext cx="1443682" cy="627865"/>
          </a:xfrm>
          <a:prstGeom prst="roundRect">
            <a:avLst/>
          </a:prstGeom>
          <a:solidFill>
            <a:srgbClr val="0070C0">
              <a:alpha val="49857"/>
            </a:srgbClr>
          </a:solidFill>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920" dirty="0">
                <a:latin typeface="Gill Sans MT" panose="020B0502020104020203" pitchFamily="34" charset="77"/>
              </a:rPr>
              <a:t>Classifier</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9702723-8663-E9AD-A546-DC5A1C89A349}"/>
                  </a:ext>
                </a:extLst>
              </p:cNvPr>
              <p:cNvSpPr/>
              <p:nvPr/>
            </p:nvSpPr>
            <p:spPr>
              <a:xfrm>
                <a:off x="9284078" y="4001391"/>
                <a:ext cx="1004509" cy="3877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920" i="1">
                          <a:latin typeface="Cambria Math" panose="02040503050406030204" pitchFamily="18" charset="0"/>
                        </a:rPr>
                        <m:t>𝑃𝑟𝑒𝑑𝑖𝑐𝑡𝑖𝑜𝑛𝑠</m:t>
                      </m:r>
                    </m:oMath>
                  </m:oMathPara>
                </a14:m>
                <a:endParaRPr lang="en-GB" sz="1920" dirty="0"/>
              </a:p>
            </p:txBody>
          </p:sp>
        </mc:Choice>
        <mc:Fallback xmlns="">
          <p:sp>
            <p:nvSpPr>
              <p:cNvPr id="14" name="Rectangle 13">
                <a:extLst>
                  <a:ext uri="{FF2B5EF4-FFF2-40B4-BE49-F238E27FC236}">
                    <a16:creationId xmlns:a16="http://schemas.microsoft.com/office/drawing/2014/main" id="{99702723-8663-E9AD-A546-DC5A1C89A349}"/>
                  </a:ext>
                </a:extLst>
              </p:cNvPr>
              <p:cNvSpPr>
                <a:spLocks noRot="1" noChangeAspect="1" noMove="1" noResize="1" noEditPoints="1" noAdjustHandles="1" noChangeArrowheads="1" noChangeShapeType="1" noTextEdit="1"/>
              </p:cNvSpPr>
              <p:nvPr/>
            </p:nvSpPr>
            <p:spPr>
              <a:xfrm>
                <a:off x="9284078" y="4001391"/>
                <a:ext cx="1004509" cy="387798"/>
              </a:xfrm>
              <a:prstGeom prst="rect">
                <a:avLst/>
              </a:prstGeom>
              <a:blipFill>
                <a:blip r:embed="rId3"/>
                <a:stretch>
                  <a:fillRect r="-43750"/>
                </a:stretch>
              </a:blipFill>
            </p:spPr>
            <p:txBody>
              <a:bodyPr/>
              <a:lstStyle/>
              <a:p>
                <a:r>
                  <a:rPr lang="en-GB">
                    <a:noFill/>
                  </a:rPr>
                  <a:t> </a:t>
                </a:r>
              </a:p>
            </p:txBody>
          </p:sp>
        </mc:Fallback>
      </mc:AlternateContent>
      <p:sp>
        <p:nvSpPr>
          <p:cNvPr id="15" name="Rectangle: Rounded Corners 40">
            <a:extLst>
              <a:ext uri="{FF2B5EF4-FFF2-40B4-BE49-F238E27FC236}">
                <a16:creationId xmlns:a16="http://schemas.microsoft.com/office/drawing/2014/main" id="{CC9781DD-A68D-8320-1C10-A129741F36EE}"/>
              </a:ext>
            </a:extLst>
          </p:cNvPr>
          <p:cNvSpPr/>
          <p:nvPr/>
        </p:nvSpPr>
        <p:spPr>
          <a:xfrm>
            <a:off x="2959214" y="1665183"/>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Encoder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982E32-F016-D976-A641-648424D0212D}"/>
                  </a:ext>
                </a:extLst>
              </p:cNvPr>
              <p:cNvSpPr txBox="1"/>
              <p:nvPr/>
            </p:nvSpPr>
            <p:spPr>
              <a:xfrm>
                <a:off x="1151778" y="1877007"/>
                <a:ext cx="1321445" cy="3810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920" i="1" dirty="0">
                          <a:latin typeface="Cambria Math" panose="02040503050406030204" pitchFamily="18" charset="0"/>
                        </a:rPr>
                        <m:t>𝑋</m:t>
                      </m:r>
                      <m:r>
                        <a:rPr lang="en-GB" sz="1920" i="1" baseline="-25000" dirty="0" err="1">
                          <a:latin typeface="Cambria Math" panose="02040503050406030204" pitchFamily="18" charset="0"/>
                        </a:rPr>
                        <m:t>𝑢𝑛𝑙𝑎𝑏𝑒𝑙𝑙𝑒𝑑</m:t>
                      </m:r>
                    </m:oMath>
                  </m:oMathPara>
                </a14:m>
                <a:endParaRPr lang="en-GB" sz="1920" baseline="-25000" dirty="0"/>
              </a:p>
            </p:txBody>
          </p:sp>
        </mc:Choice>
        <mc:Fallback xmlns="">
          <p:sp>
            <p:nvSpPr>
              <p:cNvPr id="16" name="TextBox 15">
                <a:extLst>
                  <a:ext uri="{FF2B5EF4-FFF2-40B4-BE49-F238E27FC236}">
                    <a16:creationId xmlns:a16="http://schemas.microsoft.com/office/drawing/2014/main" id="{70982E32-F016-D976-A641-648424D0212D}"/>
                  </a:ext>
                </a:extLst>
              </p:cNvPr>
              <p:cNvSpPr txBox="1">
                <a:spLocks noRot="1" noChangeAspect="1" noMove="1" noResize="1" noEditPoints="1" noAdjustHandles="1" noChangeArrowheads="1" noChangeShapeType="1" noTextEdit="1"/>
              </p:cNvSpPr>
              <p:nvPr/>
            </p:nvSpPr>
            <p:spPr>
              <a:xfrm>
                <a:off x="1151778" y="1877007"/>
                <a:ext cx="1321445" cy="381002"/>
              </a:xfrm>
              <a:prstGeom prst="rect">
                <a:avLst/>
              </a:prstGeom>
              <a:blipFill>
                <a:blip r:embed="rId4"/>
                <a:stretch>
                  <a:fillRect b="-3226"/>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9505D9FC-35B6-A0C7-2693-6E6A8AB14B10}"/>
              </a:ext>
            </a:extLst>
          </p:cNvPr>
          <p:cNvCxnSpPr>
            <a:cxnSpLocks/>
          </p:cNvCxnSpPr>
          <p:nvPr/>
        </p:nvCxnSpPr>
        <p:spPr>
          <a:xfrm>
            <a:off x="6662155" y="4255723"/>
            <a:ext cx="31971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EBF6158-5CC4-BE74-6F54-60CD7B03CF10}"/>
              </a:ext>
            </a:extLst>
          </p:cNvPr>
          <p:cNvCxnSpPr>
            <a:cxnSpLocks/>
          </p:cNvCxnSpPr>
          <p:nvPr/>
        </p:nvCxnSpPr>
        <p:spPr>
          <a:xfrm>
            <a:off x="2486812" y="2132856"/>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4E86A4-7C4B-C0E0-1C29-B88304E81F9E}"/>
                  </a:ext>
                </a:extLst>
              </p:cNvPr>
              <p:cNvSpPr txBox="1"/>
              <p:nvPr/>
            </p:nvSpPr>
            <p:spPr>
              <a:xfrm>
                <a:off x="1014583" y="3856794"/>
                <a:ext cx="1619870" cy="424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160" i="1" dirty="0">
                          <a:latin typeface="Cambria Math" panose="02040503050406030204" pitchFamily="18" charset="0"/>
                        </a:rPr>
                        <m:t>𝑋</m:t>
                      </m:r>
                      <m:r>
                        <a:rPr lang="en-GB" sz="2160" i="1" baseline="-25000" dirty="0" err="1">
                          <a:latin typeface="Cambria Math" panose="02040503050406030204" pitchFamily="18" charset="0"/>
                        </a:rPr>
                        <m:t>𝑙𝑎𝑏𝑒𝑙𝑙𝑒𝑑</m:t>
                      </m:r>
                    </m:oMath>
                  </m:oMathPara>
                </a14:m>
                <a:endParaRPr lang="en-GB" sz="2160" dirty="0"/>
              </a:p>
            </p:txBody>
          </p:sp>
        </mc:Choice>
        <mc:Fallback xmlns="">
          <p:sp>
            <p:nvSpPr>
              <p:cNvPr id="27" name="TextBox 26">
                <a:extLst>
                  <a:ext uri="{FF2B5EF4-FFF2-40B4-BE49-F238E27FC236}">
                    <a16:creationId xmlns:a16="http://schemas.microsoft.com/office/drawing/2014/main" id="{0E4E86A4-7C4B-C0E0-1C29-B88304E81F9E}"/>
                  </a:ext>
                </a:extLst>
              </p:cNvPr>
              <p:cNvSpPr txBox="1">
                <a:spLocks noRot="1" noChangeAspect="1" noMove="1" noResize="1" noEditPoints="1" noAdjustHandles="1" noChangeArrowheads="1" noChangeShapeType="1" noTextEdit="1"/>
              </p:cNvSpPr>
              <p:nvPr/>
            </p:nvSpPr>
            <p:spPr>
              <a:xfrm>
                <a:off x="1014583" y="3856794"/>
                <a:ext cx="1619870" cy="424732"/>
              </a:xfrm>
              <a:prstGeom prst="rect">
                <a:avLst/>
              </a:prstGeom>
              <a:blipFill>
                <a:blip r:embed="rId5"/>
                <a:stretch>
                  <a:fillRect b="-2941"/>
                </a:stretch>
              </a:blipFill>
            </p:spPr>
            <p:txBody>
              <a:bodyPr/>
              <a:lstStyle/>
              <a:p>
                <a:r>
                  <a:rPr lang="en-GB">
                    <a:noFill/>
                  </a:rPr>
                  <a:t> </a:t>
                </a:r>
              </a:p>
            </p:txBody>
          </p:sp>
        </mc:Fallback>
      </mc:AlternateContent>
      <p:sp>
        <p:nvSpPr>
          <p:cNvPr id="29" name="Rectangle: Rounded Corners 40">
            <a:extLst>
              <a:ext uri="{FF2B5EF4-FFF2-40B4-BE49-F238E27FC236}">
                <a16:creationId xmlns:a16="http://schemas.microsoft.com/office/drawing/2014/main" id="{D678215E-6A1E-AC89-7255-BC0ACDF2EAB8}"/>
              </a:ext>
            </a:extLst>
          </p:cNvPr>
          <p:cNvSpPr/>
          <p:nvPr/>
        </p:nvSpPr>
        <p:spPr>
          <a:xfrm>
            <a:off x="7284602" y="1716987"/>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Decoder</a:t>
            </a:r>
          </a:p>
        </p:txBody>
      </p:sp>
      <p:cxnSp>
        <p:nvCxnSpPr>
          <p:cNvPr id="31" name="Straight Arrow Connector 30">
            <a:extLst>
              <a:ext uri="{FF2B5EF4-FFF2-40B4-BE49-F238E27FC236}">
                <a16:creationId xmlns:a16="http://schemas.microsoft.com/office/drawing/2014/main" id="{373D6A29-EC5D-14C6-A4ED-FA073D95CD33}"/>
              </a:ext>
            </a:extLst>
          </p:cNvPr>
          <p:cNvCxnSpPr>
            <a:cxnSpLocks/>
          </p:cNvCxnSpPr>
          <p:nvPr/>
        </p:nvCxnSpPr>
        <p:spPr>
          <a:xfrm>
            <a:off x="4799856" y="2120218"/>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36E221E-C0C6-8597-76AE-DB6F8CA7DE3A}"/>
              </a:ext>
            </a:extLst>
          </p:cNvPr>
          <p:cNvCxnSpPr>
            <a:cxnSpLocks/>
          </p:cNvCxnSpPr>
          <p:nvPr/>
        </p:nvCxnSpPr>
        <p:spPr>
          <a:xfrm>
            <a:off x="6835571" y="2120218"/>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56DEA1-EC10-0790-7FF7-68DB2B53472C}"/>
                  </a:ext>
                </a:extLst>
              </p:cNvPr>
              <p:cNvSpPr txBox="1"/>
              <p:nvPr/>
            </p:nvSpPr>
            <p:spPr>
              <a:xfrm>
                <a:off x="9462875" y="2003197"/>
                <a:ext cx="1321445" cy="3810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920" i="1" dirty="0">
                          <a:latin typeface="Cambria Math" panose="02040503050406030204" pitchFamily="18" charset="0"/>
                        </a:rPr>
                        <m:t>𝑅</m:t>
                      </m:r>
                      <m:r>
                        <a:rPr lang="en-GB" sz="1920" i="1" baseline="-25000" dirty="0" err="1">
                          <a:latin typeface="Cambria Math" panose="02040503050406030204" pitchFamily="18" charset="0"/>
                        </a:rPr>
                        <m:t>𝑢𝑛𝑙𝑎𝑏𝑒𝑙𝑙𝑒𝑑</m:t>
                      </m:r>
                    </m:oMath>
                  </m:oMathPara>
                </a14:m>
                <a:endParaRPr lang="en-GB" sz="1920" baseline="-25000" dirty="0"/>
              </a:p>
            </p:txBody>
          </p:sp>
        </mc:Choice>
        <mc:Fallback xmlns="">
          <p:sp>
            <p:nvSpPr>
              <p:cNvPr id="33" name="TextBox 32">
                <a:extLst>
                  <a:ext uri="{FF2B5EF4-FFF2-40B4-BE49-F238E27FC236}">
                    <a16:creationId xmlns:a16="http://schemas.microsoft.com/office/drawing/2014/main" id="{E456DEA1-EC10-0790-7FF7-68DB2B53472C}"/>
                  </a:ext>
                </a:extLst>
              </p:cNvPr>
              <p:cNvSpPr txBox="1">
                <a:spLocks noRot="1" noChangeAspect="1" noMove="1" noResize="1" noEditPoints="1" noAdjustHandles="1" noChangeArrowheads="1" noChangeShapeType="1" noTextEdit="1"/>
              </p:cNvSpPr>
              <p:nvPr/>
            </p:nvSpPr>
            <p:spPr>
              <a:xfrm>
                <a:off x="9462875" y="2003197"/>
                <a:ext cx="1321445" cy="381002"/>
              </a:xfrm>
              <a:prstGeom prst="rect">
                <a:avLst/>
              </a:prstGeom>
              <a:blipFill>
                <a:blip r:embed="rId6"/>
                <a:stretch>
                  <a:fillRect b="-3226"/>
                </a:stretch>
              </a:blipFill>
            </p:spPr>
            <p:txBody>
              <a:bodyPr/>
              <a:lstStyle/>
              <a:p>
                <a:r>
                  <a:rPr lang="en-GB">
                    <a:noFill/>
                  </a:rPr>
                  <a:t> </a:t>
                </a:r>
              </a:p>
            </p:txBody>
          </p:sp>
        </mc:Fallback>
      </mc:AlternateContent>
      <p:cxnSp>
        <p:nvCxnSpPr>
          <p:cNvPr id="34" name="Straight Arrow Connector 33">
            <a:extLst>
              <a:ext uri="{FF2B5EF4-FFF2-40B4-BE49-F238E27FC236}">
                <a16:creationId xmlns:a16="http://schemas.microsoft.com/office/drawing/2014/main" id="{0BFC2382-AABB-AD6D-27EB-D01CFA887A57}"/>
              </a:ext>
            </a:extLst>
          </p:cNvPr>
          <p:cNvCxnSpPr>
            <a:cxnSpLocks/>
          </p:cNvCxnSpPr>
          <p:nvPr/>
        </p:nvCxnSpPr>
        <p:spPr>
          <a:xfrm>
            <a:off x="9136435" y="2205721"/>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Rectangle: Rounded Corners 40">
            <a:extLst>
              <a:ext uri="{FF2B5EF4-FFF2-40B4-BE49-F238E27FC236}">
                <a16:creationId xmlns:a16="http://schemas.microsoft.com/office/drawing/2014/main" id="{754CF9FB-39F2-5A9E-66FA-52FA11C4C662}"/>
              </a:ext>
            </a:extLst>
          </p:cNvPr>
          <p:cNvSpPr/>
          <p:nvPr/>
        </p:nvSpPr>
        <p:spPr>
          <a:xfrm>
            <a:off x="2959214" y="3609165"/>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Encoder</a:t>
            </a:r>
          </a:p>
        </p:txBody>
      </p:sp>
      <p:cxnSp>
        <p:nvCxnSpPr>
          <p:cNvPr id="36" name="Straight Arrow Connector 35">
            <a:extLst>
              <a:ext uri="{FF2B5EF4-FFF2-40B4-BE49-F238E27FC236}">
                <a16:creationId xmlns:a16="http://schemas.microsoft.com/office/drawing/2014/main" id="{9B59E65B-ED82-4FAC-C5CD-D2A645ABBFBA}"/>
              </a:ext>
            </a:extLst>
          </p:cNvPr>
          <p:cNvCxnSpPr>
            <a:cxnSpLocks/>
          </p:cNvCxnSpPr>
          <p:nvPr/>
        </p:nvCxnSpPr>
        <p:spPr>
          <a:xfrm>
            <a:off x="2473223" y="4206686"/>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D1C0F8B-3462-7821-A6F7-8D961EFBD60C}"/>
                  </a:ext>
                </a:extLst>
              </p:cNvPr>
              <p:cNvSpPr txBox="1"/>
              <p:nvPr/>
            </p:nvSpPr>
            <p:spPr>
              <a:xfrm>
                <a:off x="4982060" y="3740385"/>
                <a:ext cx="1597873" cy="683264"/>
              </a:xfrm>
              <a:prstGeom prst="rect">
                <a:avLst/>
              </a:prstGeom>
              <a:noFill/>
            </p:spPr>
            <p:txBody>
              <a:bodyPr wrap="square" rtlCol="0">
                <a:spAutoFit/>
              </a:bodyPr>
              <a:lstStyle/>
              <a:p>
                <a:pPr algn="ctr"/>
                <a:r>
                  <a:rPr lang="en-GB" sz="1920" dirty="0"/>
                  <a:t>H</a:t>
                </a:r>
              </a:p>
              <a:p>
                <a:pPr algn="ctr"/>
                <a:r>
                  <a:rPr lang="en-GB" sz="1920" dirty="0"/>
                  <a:t>{</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1</m:t>
                        </m:r>
                      </m:sub>
                    </m:sSub>
                  </m:oMath>
                </a14:m>
                <a:r>
                  <a:rPr lang="en-GB" sz="1920" dirty="0"/>
                  <a:t>, …, </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𝑛</m:t>
                        </m:r>
                      </m:sub>
                    </m:sSub>
                  </m:oMath>
                </a14:m>
                <a:r>
                  <a:rPr lang="en-GB" sz="1920" dirty="0"/>
                  <a:t>}</a:t>
                </a:r>
              </a:p>
            </p:txBody>
          </p:sp>
        </mc:Choice>
        <mc:Fallback xmlns="">
          <p:sp>
            <p:nvSpPr>
              <p:cNvPr id="37" name="TextBox 36">
                <a:extLst>
                  <a:ext uri="{FF2B5EF4-FFF2-40B4-BE49-F238E27FC236}">
                    <a16:creationId xmlns:a16="http://schemas.microsoft.com/office/drawing/2014/main" id="{ED1C0F8B-3462-7821-A6F7-8D961EFBD60C}"/>
                  </a:ext>
                </a:extLst>
              </p:cNvPr>
              <p:cNvSpPr txBox="1">
                <a:spLocks noRot="1" noChangeAspect="1" noMove="1" noResize="1" noEditPoints="1" noAdjustHandles="1" noChangeArrowheads="1" noChangeShapeType="1" noTextEdit="1"/>
              </p:cNvSpPr>
              <p:nvPr/>
            </p:nvSpPr>
            <p:spPr>
              <a:xfrm>
                <a:off x="4982060" y="3740385"/>
                <a:ext cx="1597873" cy="683264"/>
              </a:xfrm>
              <a:prstGeom prst="rect">
                <a:avLst/>
              </a:prstGeom>
              <a:blipFill>
                <a:blip r:embed="rId7"/>
                <a:stretch>
                  <a:fillRect t="-3636" b="-12727"/>
                </a:stretch>
              </a:blipFill>
            </p:spPr>
            <p:txBody>
              <a:bodyPr/>
              <a:lstStyle/>
              <a:p>
                <a:r>
                  <a:rPr lang="en-GB">
                    <a:noFill/>
                  </a:rPr>
                  <a:t> </a:t>
                </a:r>
              </a:p>
            </p:txBody>
          </p:sp>
        </mc:Fallback>
      </mc:AlternateContent>
    </p:spTree>
    <p:extLst>
      <p:ext uri="{BB962C8B-B14F-4D97-AF65-F5344CB8AC3E}">
        <p14:creationId xmlns:p14="http://schemas.microsoft.com/office/powerpoint/2010/main" val="158789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C6C315C-E299-F95F-C234-E6891E68B8FA}"/>
              </a:ext>
            </a:extLst>
          </p:cNvPr>
          <p:cNvSpPr>
            <a:spLocks noGrp="1"/>
          </p:cNvSpPr>
          <p:nvPr>
            <p:ph type="title"/>
          </p:nvPr>
        </p:nvSpPr>
        <p:spPr/>
        <p:txBody>
          <a:bodyPr/>
          <a:lstStyle/>
          <a:p>
            <a:r>
              <a:rPr lang="en-GB" altLang="en-US"/>
              <a:t>Encoding categorical features</a:t>
            </a:r>
          </a:p>
        </p:txBody>
      </p:sp>
      <p:sp>
        <p:nvSpPr>
          <p:cNvPr id="75778" name="Content Placeholder 2">
            <a:extLst>
              <a:ext uri="{FF2B5EF4-FFF2-40B4-BE49-F238E27FC236}">
                <a16:creationId xmlns:a16="http://schemas.microsoft.com/office/drawing/2014/main" id="{D9FA7816-2C36-7EE8-4820-96CCF331A222}"/>
              </a:ext>
            </a:extLst>
          </p:cNvPr>
          <p:cNvSpPr>
            <a:spLocks noGrp="1"/>
          </p:cNvSpPr>
          <p:nvPr>
            <p:ph idx="1"/>
          </p:nvPr>
        </p:nvSpPr>
        <p:spPr/>
        <p:txBody>
          <a:bodyPr/>
          <a:lstStyle/>
          <a:p>
            <a:r>
              <a:rPr lang="en-GB" altLang="en-US" dirty="0"/>
              <a:t>Often, features are not given as continuous values but as categorical. </a:t>
            </a:r>
          </a:p>
          <a:p>
            <a:r>
              <a:rPr lang="en-GB" altLang="en-US" dirty="0"/>
              <a:t>For example, a person could have features ["male", "female"], [”low", ”mild” ”, high", ”severe"]. </a:t>
            </a:r>
          </a:p>
          <a:p>
            <a:r>
              <a:rPr lang="en-GB" altLang="en-US" dirty="0"/>
              <a:t>Such features can be efficiently coded as integers; for instance, ["male", ”has low symptoms"] could be represented as [0, 1], while ["female", ”has severe"] would be [1, 4].</a:t>
            </a:r>
          </a:p>
          <a:p>
            <a:r>
              <a:rPr lang="en-GB" altLang="en-US" dirty="0">
                <a:solidFill>
                  <a:srgbClr val="FF0000"/>
                </a:solidFill>
              </a:rPr>
              <a:t>Such an integer representation is often not directly usable with machine learning models</a:t>
            </a:r>
            <a:r>
              <a:rPr lang="en-GB" altLang="en-US" dirty="0"/>
              <a:t>.</a:t>
            </a:r>
          </a:p>
        </p:txBody>
      </p:sp>
      <p:sp>
        <p:nvSpPr>
          <p:cNvPr id="75779" name="Slide Number Placeholder 3">
            <a:extLst>
              <a:ext uri="{FF2B5EF4-FFF2-40B4-BE49-F238E27FC236}">
                <a16:creationId xmlns:a16="http://schemas.microsoft.com/office/drawing/2014/main" id="{F2FCA237-F5FE-9698-C3D3-AB4B502DA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EA557A-91B6-BF4A-A13D-85D7CECE221B}" type="slidenum">
              <a:rPr lang="en-GB" altLang="en-US" sz="1000">
                <a:latin typeface="Helvetica Neue" panose="02000503000000020004" pitchFamily="2" charset="0"/>
                <a:ea typeface="Helvetica Neue" panose="02000503000000020004" pitchFamily="2" charset="0"/>
              </a:rPr>
              <a:pPr/>
              <a:t>42</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41778DF-1688-9C4E-2859-71E5FEF4B808}"/>
              </a:ext>
            </a:extLst>
          </p:cNvPr>
          <p:cNvSpPr>
            <a:spLocks noGrp="1"/>
          </p:cNvSpPr>
          <p:nvPr>
            <p:ph type="title"/>
          </p:nvPr>
        </p:nvSpPr>
        <p:spPr/>
        <p:txBody>
          <a:bodyPr/>
          <a:lstStyle/>
          <a:p>
            <a:r>
              <a:rPr lang="en-GB" altLang="en-US"/>
              <a:t>Encoding categorical features</a:t>
            </a:r>
          </a:p>
        </p:txBody>
      </p:sp>
      <p:sp>
        <p:nvSpPr>
          <p:cNvPr id="76802" name="Content Placeholder 2">
            <a:extLst>
              <a:ext uri="{FF2B5EF4-FFF2-40B4-BE49-F238E27FC236}">
                <a16:creationId xmlns:a16="http://schemas.microsoft.com/office/drawing/2014/main" id="{9B559F68-4A61-0E3E-B625-D688DC3B12CB}"/>
              </a:ext>
            </a:extLst>
          </p:cNvPr>
          <p:cNvSpPr>
            <a:spLocks noGrp="1"/>
          </p:cNvSpPr>
          <p:nvPr>
            <p:ph idx="1"/>
          </p:nvPr>
        </p:nvSpPr>
        <p:spPr/>
        <p:txBody>
          <a:bodyPr/>
          <a:lstStyle/>
          <a:p>
            <a:r>
              <a:rPr lang="en-GB" altLang="en-US" dirty="0"/>
              <a:t>Such an integer representation cannot be used directly with </a:t>
            </a:r>
            <a:r>
              <a:rPr lang="en-GB" altLang="en-US" i="1" dirty="0"/>
              <a:t>machine learning models that </a:t>
            </a:r>
            <a:r>
              <a:rPr lang="en-GB" altLang="en-US" dirty="0"/>
              <a:t>expect continuous input and would interpret the categories as being ordered, which is often not desired (i.e. the set of browsers was ordered arbitrarily).</a:t>
            </a:r>
          </a:p>
          <a:p>
            <a:r>
              <a:rPr lang="en-GB" altLang="en-US" dirty="0"/>
              <a:t>One possibility to convert categorical features to features that can be used with </a:t>
            </a:r>
            <a:r>
              <a:rPr lang="en-GB" altLang="en-US" i="1" dirty="0"/>
              <a:t>scikit-learn </a:t>
            </a:r>
            <a:r>
              <a:rPr lang="en-GB" altLang="en-US" dirty="0"/>
              <a:t>estimators is to use a </a:t>
            </a:r>
            <a:r>
              <a:rPr lang="en-GB" altLang="en-US" i="1" dirty="0"/>
              <a:t>one-of-K</a:t>
            </a:r>
            <a:r>
              <a:rPr lang="en-GB" altLang="en-US" dirty="0"/>
              <a:t> or </a:t>
            </a:r>
            <a:r>
              <a:rPr lang="en-GB" altLang="en-US" i="1" dirty="0"/>
              <a:t>one-hot </a:t>
            </a:r>
            <a:r>
              <a:rPr lang="en-GB" altLang="en-US" dirty="0"/>
              <a:t>encoding, which is implemented in </a:t>
            </a:r>
            <a:r>
              <a:rPr lang="en-GB" altLang="en-US" i="1" dirty="0" err="1"/>
              <a:t>OneHotEncoder</a:t>
            </a:r>
            <a:r>
              <a:rPr lang="en-GB" altLang="en-US" dirty="0"/>
              <a:t>. </a:t>
            </a:r>
          </a:p>
          <a:p>
            <a:r>
              <a:rPr lang="en-GB" altLang="en-US" dirty="0"/>
              <a:t>This estimator transforms each categorical feature with </a:t>
            </a:r>
            <a:r>
              <a:rPr lang="en-GB" altLang="en-US" i="1" dirty="0"/>
              <a:t>m</a:t>
            </a:r>
            <a:r>
              <a:rPr lang="en-GB" altLang="en-US" dirty="0"/>
              <a:t> possible values into </a:t>
            </a:r>
            <a:r>
              <a:rPr lang="en-GB" altLang="en-US" i="1" dirty="0"/>
              <a:t>m</a:t>
            </a:r>
            <a:r>
              <a:rPr lang="en-GB" altLang="en-US" dirty="0"/>
              <a:t> binary features, with only one active.</a:t>
            </a:r>
          </a:p>
        </p:txBody>
      </p:sp>
      <p:sp>
        <p:nvSpPr>
          <p:cNvPr id="76803" name="Slide Number Placeholder 3">
            <a:extLst>
              <a:ext uri="{FF2B5EF4-FFF2-40B4-BE49-F238E27FC236}">
                <a16:creationId xmlns:a16="http://schemas.microsoft.com/office/drawing/2014/main" id="{FC43EDFE-12D4-7DA8-6652-8392B18164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F0DAF30-F953-7B43-B56C-9A2130840CAB}" type="slidenum">
              <a:rPr lang="en-GB" altLang="en-US" sz="1000">
                <a:latin typeface="Helvetica Neue" panose="02000503000000020004" pitchFamily="2" charset="0"/>
                <a:ea typeface="Helvetica Neue" panose="02000503000000020004" pitchFamily="2" charset="0"/>
              </a:rPr>
              <a:pPr/>
              <a:t>43</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E93BBA2E-8846-D5CC-155A-46365429EC58}"/>
              </a:ext>
            </a:extLst>
          </p:cNvPr>
          <p:cNvSpPr>
            <a:spLocks noGrp="1"/>
          </p:cNvSpPr>
          <p:nvPr>
            <p:ph type="title"/>
          </p:nvPr>
        </p:nvSpPr>
        <p:spPr/>
        <p:txBody>
          <a:bodyPr/>
          <a:lstStyle/>
          <a:p>
            <a:r>
              <a:rPr lang="en-GB" altLang="en-US"/>
              <a:t>Encoding categorical features</a:t>
            </a:r>
          </a:p>
        </p:txBody>
      </p:sp>
      <p:sp>
        <p:nvSpPr>
          <p:cNvPr id="77826" name="Content Placeholder 2">
            <a:extLst>
              <a:ext uri="{FF2B5EF4-FFF2-40B4-BE49-F238E27FC236}">
                <a16:creationId xmlns:a16="http://schemas.microsoft.com/office/drawing/2014/main" id="{F7D3130F-C486-CCE9-3FD7-238C8D056043}"/>
              </a:ext>
            </a:extLst>
          </p:cNvPr>
          <p:cNvSpPr>
            <a:spLocks noGrp="1"/>
          </p:cNvSpPr>
          <p:nvPr>
            <p:ph idx="1"/>
          </p:nvPr>
        </p:nvSpPr>
        <p:spPr/>
        <p:txBody>
          <a:bodyPr/>
          <a:lstStyle/>
          <a:p>
            <a:r>
              <a:rPr lang="en-GB" altLang="en-US" dirty="0"/>
              <a:t>By default, the number of values each feature can take is inferred automatically from the dataset. </a:t>
            </a:r>
          </a:p>
          <a:p>
            <a:r>
              <a:rPr lang="en-GB" altLang="en-US" dirty="0"/>
              <a:t>This can be specified explicitly using the parameter </a:t>
            </a:r>
            <a:r>
              <a:rPr lang="en-GB" altLang="en-US" i="1" dirty="0" err="1"/>
              <a:t>n_values</a:t>
            </a:r>
            <a:r>
              <a:rPr lang="en-GB" altLang="en-US" dirty="0"/>
              <a:t>. </a:t>
            </a:r>
          </a:p>
          <a:p>
            <a:r>
              <a:rPr lang="en-GB" altLang="en-US" dirty="0"/>
              <a:t>For example, if there are two genders, three possible continents and four web browsers in our dataset. Then, we fit the estimator and transform a data point. </a:t>
            </a:r>
          </a:p>
          <a:p>
            <a:r>
              <a:rPr lang="en-GB" altLang="en-US" dirty="0"/>
              <a:t>In the result, the first two numbers encode the gender, the next set of three numbers is the continent, and the last four are the web browser.</a:t>
            </a:r>
          </a:p>
        </p:txBody>
      </p:sp>
      <p:sp>
        <p:nvSpPr>
          <p:cNvPr id="77827" name="Slide Number Placeholder 3">
            <a:extLst>
              <a:ext uri="{FF2B5EF4-FFF2-40B4-BE49-F238E27FC236}">
                <a16:creationId xmlns:a16="http://schemas.microsoft.com/office/drawing/2014/main" id="{A79024C0-4F1E-A899-4C13-861B56051C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89589C-EA68-AD4E-A157-215A216D1069}" type="slidenum">
              <a:rPr lang="en-GB" altLang="en-US" sz="1000">
                <a:latin typeface="Helvetica Neue" panose="02000503000000020004" pitchFamily="2" charset="0"/>
                <a:ea typeface="Helvetica Neue" panose="02000503000000020004" pitchFamily="2" charset="0"/>
              </a:rPr>
              <a:pPr/>
              <a:t>44</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1D74FC43-22E6-9AE2-E8AC-9B3D9560D952}"/>
              </a:ext>
            </a:extLst>
          </p:cNvPr>
          <p:cNvSpPr>
            <a:spLocks noGrp="1"/>
          </p:cNvSpPr>
          <p:nvPr>
            <p:ph type="title"/>
          </p:nvPr>
        </p:nvSpPr>
        <p:spPr/>
        <p:txBody>
          <a:bodyPr/>
          <a:lstStyle/>
          <a:p>
            <a:r>
              <a:rPr lang="en-GB" altLang="en-US" i="1"/>
              <a:t>OneHotEncoder</a:t>
            </a:r>
            <a:endParaRPr lang="en-GB" altLang="en-US"/>
          </a:p>
        </p:txBody>
      </p:sp>
      <p:sp>
        <p:nvSpPr>
          <p:cNvPr id="78850" name="Content Placeholder 2">
            <a:extLst>
              <a:ext uri="{FF2B5EF4-FFF2-40B4-BE49-F238E27FC236}">
                <a16:creationId xmlns:a16="http://schemas.microsoft.com/office/drawing/2014/main" id="{88D33F33-D560-9546-C920-4847FDFDF246}"/>
              </a:ext>
            </a:extLst>
          </p:cNvPr>
          <p:cNvSpPr>
            <a:spLocks noGrp="1"/>
          </p:cNvSpPr>
          <p:nvPr>
            <p:ph idx="1"/>
          </p:nvPr>
        </p:nvSpPr>
        <p:spPr/>
        <p:txBody>
          <a:bodyPr/>
          <a:lstStyle/>
          <a:p>
            <a:r>
              <a:rPr lang="en-GB" altLang="en-US" dirty="0"/>
              <a:t>The input to this transformer should be a matrix of integers, denoting the values taken on by categorical (discrete) features. </a:t>
            </a:r>
          </a:p>
          <a:p>
            <a:r>
              <a:rPr lang="en-GB" altLang="en-US" dirty="0"/>
              <a:t>The output will be a sparse matrix, where each column corresponds to a possible value of a feature. </a:t>
            </a:r>
          </a:p>
          <a:p>
            <a:r>
              <a:rPr lang="en-GB" altLang="en-US" dirty="0"/>
              <a:t>It is assumed that input features take on values in the range [0, </a:t>
            </a:r>
            <a:r>
              <a:rPr lang="en-GB" altLang="en-US" dirty="0" err="1"/>
              <a:t>n_values</a:t>
            </a:r>
            <a:r>
              <a:rPr lang="en-GB" altLang="en-US" dirty="0"/>
              <a:t>).</a:t>
            </a:r>
          </a:p>
          <a:p>
            <a:r>
              <a:rPr lang="en-GB" altLang="en-US" dirty="0"/>
              <a:t>This encoding is needed for feeding categorical data to many scikit-learn estimators, notably linear models and SVMs with the standard kernels.</a:t>
            </a:r>
          </a:p>
        </p:txBody>
      </p:sp>
      <p:sp>
        <p:nvSpPr>
          <p:cNvPr id="78851" name="Slide Number Placeholder 3">
            <a:extLst>
              <a:ext uri="{FF2B5EF4-FFF2-40B4-BE49-F238E27FC236}">
                <a16:creationId xmlns:a16="http://schemas.microsoft.com/office/drawing/2014/main" id="{BDEFD773-F125-12CE-1201-0ED3453F6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C7C229-F6B7-E540-9B3F-A76D0646C823}" type="slidenum">
              <a:rPr lang="en-GB" altLang="en-US" sz="1000">
                <a:latin typeface="Helvetica Neue" panose="02000503000000020004" pitchFamily="2" charset="0"/>
                <a:ea typeface="Helvetica Neue" panose="02000503000000020004" pitchFamily="2" charset="0"/>
              </a:rPr>
              <a:pPr/>
              <a:t>45</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06673340-A930-8192-1AF8-10BEE3103CB3}"/>
              </a:ext>
            </a:extLst>
          </p:cNvPr>
          <p:cNvSpPr>
            <a:spLocks noGrp="1"/>
          </p:cNvSpPr>
          <p:nvPr>
            <p:ph type="title"/>
          </p:nvPr>
        </p:nvSpPr>
        <p:spPr/>
        <p:txBody>
          <a:bodyPr/>
          <a:lstStyle/>
          <a:p>
            <a:r>
              <a:rPr lang="en-GB" altLang="en-US" dirty="0" err="1">
                <a:latin typeface="Gill Sans MT" panose="020B0502020104020203" pitchFamily="34" charset="77"/>
                <a:ea typeface="ＭＳ Ｐゴシック" panose="020B0600070205080204" pitchFamily="34" charset="-128"/>
              </a:rPr>
              <a:t>OneHotEncoder</a:t>
            </a:r>
            <a:r>
              <a:rPr lang="en-GB" altLang="en-US" dirty="0">
                <a:latin typeface="Gill Sans MT" panose="020B0502020104020203" pitchFamily="34" charset="77"/>
                <a:ea typeface="ＭＳ Ｐゴシック" panose="020B0600070205080204" pitchFamily="34" charset="-128"/>
              </a:rPr>
              <a:t>- example</a:t>
            </a:r>
          </a:p>
        </p:txBody>
      </p:sp>
      <p:sp>
        <p:nvSpPr>
          <p:cNvPr id="80899" name="Slide Number Placeholder 3">
            <a:extLst>
              <a:ext uri="{FF2B5EF4-FFF2-40B4-BE49-F238E27FC236}">
                <a16:creationId xmlns:a16="http://schemas.microsoft.com/office/drawing/2014/main" id="{A99D7240-9F0D-CB18-5A3C-A6C46D3358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F911C52-8CAA-024E-BA85-8804BA2E4A98}" type="slidenum">
              <a:rPr lang="en-GB" altLang="en-US" sz="1000">
                <a:latin typeface="Gill Sans MT" panose="020B0502020104020203" pitchFamily="34" charset="77"/>
              </a:rPr>
              <a:pPr/>
              <a:t>46</a:t>
            </a:fld>
            <a:endParaRPr lang="en-GB" altLang="en-US" sz="1000">
              <a:latin typeface="Gill Sans MT" panose="020B0502020104020203" pitchFamily="34"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57FADD76-ED2F-31C5-B49D-14B6172F440E}"/>
              </a:ext>
            </a:extLst>
          </p:cNvPr>
          <p:cNvSpPr>
            <a:spLocks noGrp="1"/>
          </p:cNvSpPr>
          <p:nvPr>
            <p:ph type="title"/>
          </p:nvPr>
        </p:nvSpPr>
        <p:spPr/>
        <p:txBody>
          <a:bodyPr/>
          <a:lstStyle/>
          <a:p>
            <a:r>
              <a:rPr lang="en-GB" altLang="en-US"/>
              <a:t>Imputation of missing values</a:t>
            </a:r>
          </a:p>
        </p:txBody>
      </p:sp>
      <p:sp>
        <p:nvSpPr>
          <p:cNvPr id="83970" name="Content Placeholder 2">
            <a:extLst>
              <a:ext uri="{FF2B5EF4-FFF2-40B4-BE49-F238E27FC236}">
                <a16:creationId xmlns:a16="http://schemas.microsoft.com/office/drawing/2014/main" id="{5D5F993D-679C-856F-9328-4B8694C9AED1}"/>
              </a:ext>
            </a:extLst>
          </p:cNvPr>
          <p:cNvSpPr>
            <a:spLocks noGrp="1"/>
          </p:cNvSpPr>
          <p:nvPr>
            <p:ph idx="1"/>
          </p:nvPr>
        </p:nvSpPr>
        <p:spPr/>
        <p:txBody>
          <a:bodyPr/>
          <a:lstStyle/>
          <a:p>
            <a:r>
              <a:rPr lang="en-GB" altLang="en-US" dirty="0"/>
              <a:t>For various reasons, many real-world datasets contain missing values, often encoded as blanks, NA or other placeholders.</a:t>
            </a:r>
          </a:p>
          <a:p>
            <a:r>
              <a:rPr lang="en-GB" altLang="en-US" dirty="0"/>
              <a:t>Such datasets, however, are incompatible with scikit-learn estimators, which assume that all values in an array are numerical and that all have and hold meaning. </a:t>
            </a:r>
          </a:p>
          <a:p>
            <a:r>
              <a:rPr lang="en-GB" altLang="en-US" dirty="0"/>
              <a:t>A basic strategy to use incomplete datasets is to discard entire rows and/or columns containing missing values.</a:t>
            </a:r>
          </a:p>
          <a:p>
            <a:r>
              <a:rPr lang="en-GB" altLang="en-US" dirty="0"/>
              <a:t>However, this comes at the price of losing data which may be valuable (even though incomplete). </a:t>
            </a:r>
          </a:p>
          <a:p>
            <a:r>
              <a:rPr lang="en-GB" altLang="en-US" dirty="0"/>
              <a:t>A better strategy is to impute the missing values, i.e., to infer them from the known part of the data.</a:t>
            </a:r>
          </a:p>
        </p:txBody>
      </p:sp>
      <p:sp>
        <p:nvSpPr>
          <p:cNvPr id="83971" name="Slide Number Placeholder 3">
            <a:extLst>
              <a:ext uri="{FF2B5EF4-FFF2-40B4-BE49-F238E27FC236}">
                <a16:creationId xmlns:a16="http://schemas.microsoft.com/office/drawing/2014/main" id="{9CC00278-04A5-063C-7113-98033131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FF67C09-9FB4-B443-A510-36D46351B78D}" type="slidenum">
              <a:rPr lang="en-GB" altLang="en-US" sz="1000">
                <a:latin typeface="Helvetica Neue" panose="02000503000000020004" pitchFamily="2" charset="0"/>
                <a:ea typeface="Helvetica Neue" panose="02000503000000020004" pitchFamily="2" charset="0"/>
              </a:rPr>
              <a:pPr/>
              <a:t>47</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3FB38711-FF5A-3C80-2149-BC584C72F209}"/>
              </a:ext>
            </a:extLst>
          </p:cNvPr>
          <p:cNvSpPr>
            <a:spLocks noGrp="1"/>
          </p:cNvSpPr>
          <p:nvPr>
            <p:ph type="title"/>
          </p:nvPr>
        </p:nvSpPr>
        <p:spPr/>
        <p:txBody>
          <a:bodyPr/>
          <a:lstStyle/>
          <a:p>
            <a:r>
              <a:rPr lang="en-GB" altLang="en-US" dirty="0"/>
              <a:t>The </a:t>
            </a:r>
            <a:r>
              <a:rPr lang="en-GB" altLang="en-US" i="1" dirty="0"/>
              <a:t>Imputer</a:t>
            </a:r>
            <a:r>
              <a:rPr lang="en-GB" altLang="en-US" dirty="0"/>
              <a:t> class (in Python scikit-learn) </a:t>
            </a:r>
          </a:p>
        </p:txBody>
      </p:sp>
      <p:sp>
        <p:nvSpPr>
          <p:cNvPr id="84994" name="Content Placeholder 2">
            <a:extLst>
              <a:ext uri="{FF2B5EF4-FFF2-40B4-BE49-F238E27FC236}">
                <a16:creationId xmlns:a16="http://schemas.microsoft.com/office/drawing/2014/main" id="{6ECFA517-A6E8-96EB-E352-0C4393699D82}"/>
              </a:ext>
            </a:extLst>
          </p:cNvPr>
          <p:cNvSpPr>
            <a:spLocks noGrp="1"/>
          </p:cNvSpPr>
          <p:nvPr>
            <p:ph idx="1"/>
          </p:nvPr>
        </p:nvSpPr>
        <p:spPr/>
        <p:txBody>
          <a:bodyPr/>
          <a:lstStyle/>
          <a:p>
            <a:r>
              <a:rPr lang="en-GB" altLang="en-US" dirty="0"/>
              <a:t>The </a:t>
            </a:r>
            <a:r>
              <a:rPr lang="en-GB" altLang="en-US" i="1" dirty="0"/>
              <a:t>Imputer</a:t>
            </a:r>
            <a:r>
              <a:rPr lang="en-GB" altLang="en-US" dirty="0"/>
              <a:t> class provides basic strategies for imputing missing values, either using the mean, the median or the most frequent value of the row or column in which the missing values are located. </a:t>
            </a:r>
          </a:p>
          <a:p>
            <a:r>
              <a:rPr lang="en-GB" altLang="en-US" dirty="0"/>
              <a:t>This class also allows for different missing value encodings.</a:t>
            </a:r>
          </a:p>
          <a:p>
            <a:pPr marL="0" indent="0">
              <a:buNone/>
            </a:pPr>
            <a:endParaRPr lang="en-GB" altLang="en-US" dirty="0"/>
          </a:p>
          <a:p>
            <a:r>
              <a:rPr lang="en-GB" altLang="en-US" b="1" dirty="0"/>
              <a:t>strategy</a:t>
            </a:r>
            <a:r>
              <a:rPr lang="en-GB" altLang="en-US" dirty="0"/>
              <a:t>: string, optional (default=</a:t>
            </a:r>
            <a:r>
              <a:rPr lang="en-GB" altLang="en-GB" dirty="0"/>
              <a:t>”</a:t>
            </a:r>
            <a:r>
              <a:rPr lang="en-GB" altLang="en-US" dirty="0"/>
              <a:t>mean</a:t>
            </a:r>
            <a:r>
              <a:rPr lang="en-GB" altLang="en-GB" dirty="0"/>
              <a:t>”</a:t>
            </a:r>
            <a:r>
              <a:rPr lang="en-GB" altLang="en-US" dirty="0"/>
              <a:t>)</a:t>
            </a:r>
          </a:p>
          <a:p>
            <a:r>
              <a:rPr lang="en-GB" altLang="en-US" dirty="0"/>
              <a:t>The imputation strategy.</a:t>
            </a:r>
          </a:p>
          <a:p>
            <a:pPr lvl="1"/>
            <a:r>
              <a:rPr lang="en-GB" altLang="en-US" dirty="0"/>
              <a:t>If </a:t>
            </a:r>
            <a:r>
              <a:rPr lang="en-GB" altLang="en-GB" dirty="0"/>
              <a:t>“</a:t>
            </a:r>
            <a:r>
              <a:rPr lang="en-GB" altLang="ja-JP" i="1" dirty="0"/>
              <a:t>mean</a:t>
            </a:r>
            <a:r>
              <a:rPr lang="en-GB" altLang="en-GB" dirty="0"/>
              <a:t>”</a:t>
            </a:r>
            <a:r>
              <a:rPr lang="en-GB" altLang="ja-JP" dirty="0"/>
              <a:t>, then replace missing values using the mean along the axis.</a:t>
            </a:r>
          </a:p>
          <a:p>
            <a:pPr lvl="1"/>
            <a:r>
              <a:rPr lang="en-GB" altLang="en-US" dirty="0"/>
              <a:t>If </a:t>
            </a:r>
            <a:r>
              <a:rPr lang="en-GB" altLang="en-GB" dirty="0"/>
              <a:t>“</a:t>
            </a:r>
            <a:r>
              <a:rPr lang="en-GB" altLang="ja-JP" i="1" dirty="0"/>
              <a:t>median</a:t>
            </a:r>
            <a:r>
              <a:rPr lang="en-GB" altLang="en-GB" dirty="0"/>
              <a:t>”</a:t>
            </a:r>
            <a:r>
              <a:rPr lang="en-GB" altLang="ja-JP" dirty="0"/>
              <a:t>, then replace missing values using the median along the axis.</a:t>
            </a:r>
          </a:p>
          <a:p>
            <a:pPr lvl="1"/>
            <a:r>
              <a:rPr lang="en-GB" altLang="en-US" dirty="0"/>
              <a:t>If </a:t>
            </a:r>
            <a:r>
              <a:rPr lang="en-GB" altLang="en-GB" dirty="0"/>
              <a:t>“</a:t>
            </a:r>
            <a:r>
              <a:rPr lang="en-GB" altLang="ja-JP" i="1" dirty="0" err="1"/>
              <a:t>most_frequent</a:t>
            </a:r>
            <a:r>
              <a:rPr lang="en-GB" altLang="en-GB" dirty="0"/>
              <a:t>”</a:t>
            </a:r>
            <a:r>
              <a:rPr lang="en-GB" altLang="ja-JP" dirty="0"/>
              <a:t>, then replace missing using the most frequent value along the axis.	</a:t>
            </a:r>
          </a:p>
          <a:p>
            <a:endParaRPr lang="en-GB" altLang="en-US" dirty="0"/>
          </a:p>
        </p:txBody>
      </p:sp>
      <p:sp>
        <p:nvSpPr>
          <p:cNvPr id="84995" name="Slide Number Placeholder 3">
            <a:extLst>
              <a:ext uri="{FF2B5EF4-FFF2-40B4-BE49-F238E27FC236}">
                <a16:creationId xmlns:a16="http://schemas.microsoft.com/office/drawing/2014/main" id="{CEE5B112-F7CF-2D36-363B-A6C67649D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5EB08B8-574E-5D4B-8EDD-91975BD9A160}" type="slidenum">
              <a:rPr lang="en-GB" altLang="en-US" sz="1000">
                <a:latin typeface="Helvetica Neue" panose="02000503000000020004" pitchFamily="2" charset="0"/>
                <a:ea typeface="Helvetica Neue" panose="02000503000000020004" pitchFamily="2" charset="0"/>
              </a:rPr>
              <a:pPr/>
              <a:t>48</a:t>
            </a:fld>
            <a:endParaRPr lang="en-GB" altLang="en-US" sz="1000">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C5828DFD-130A-BAA8-C992-AC15FD764870}"/>
              </a:ext>
            </a:extLst>
          </p:cNvPr>
          <p:cNvSpPr txBox="1"/>
          <p:nvPr/>
        </p:nvSpPr>
        <p:spPr>
          <a:xfrm>
            <a:off x="609600" y="6456206"/>
            <a:ext cx="2010487" cy="246221"/>
          </a:xfrm>
          <a:prstGeom prst="rect">
            <a:avLst/>
          </a:prstGeom>
          <a:noFill/>
        </p:spPr>
        <p:txBody>
          <a:bodyPr wrap="none" rtlCol="0">
            <a:spAutoFit/>
          </a:bodyPr>
          <a:lstStyle/>
          <a:p>
            <a:r>
              <a:rPr lang="en-GB" sz="1000" dirty="0">
                <a:latin typeface="Gill Sans MT" panose="020B0502020104020203" pitchFamily="34" charset="77"/>
              </a:rPr>
              <a:t>Source: Scikit-learn documentation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82DD-BA97-969F-A34F-E117A320A124}"/>
              </a:ext>
            </a:extLst>
          </p:cNvPr>
          <p:cNvSpPr>
            <a:spLocks noGrp="1"/>
          </p:cNvSpPr>
          <p:nvPr>
            <p:ph type="title"/>
          </p:nvPr>
        </p:nvSpPr>
        <p:spPr/>
        <p:txBody>
          <a:bodyPr/>
          <a:lstStyle/>
          <a:p>
            <a:r>
              <a:rPr lang="en-GB" dirty="0"/>
              <a:t>Data imputation</a:t>
            </a:r>
          </a:p>
        </p:txBody>
      </p:sp>
      <p:sp>
        <p:nvSpPr>
          <p:cNvPr id="3" name="Content Placeholder 2">
            <a:extLst>
              <a:ext uri="{FF2B5EF4-FFF2-40B4-BE49-F238E27FC236}">
                <a16:creationId xmlns:a16="http://schemas.microsoft.com/office/drawing/2014/main" id="{4F084ECA-1EAB-4270-A0E5-826001E8650C}"/>
              </a:ext>
            </a:extLst>
          </p:cNvPr>
          <p:cNvSpPr>
            <a:spLocks noGrp="1"/>
          </p:cNvSpPr>
          <p:nvPr>
            <p:ph idx="1"/>
          </p:nvPr>
        </p:nvSpPr>
        <p:spPr/>
        <p:txBody>
          <a:bodyPr/>
          <a:lstStyle/>
          <a:p>
            <a:r>
              <a:rPr lang="en-GB" altLang="en-US" dirty="0"/>
              <a:t>There are obviously other, more sophisticated imputation techniques. </a:t>
            </a:r>
          </a:p>
          <a:p>
            <a:r>
              <a:rPr lang="en-GB" dirty="0"/>
              <a:t>However, the most important consideration is knowing the data, application context, and the techniques and solutions that would be more relevant to the given data/context and those that won’t add more bias to the data. </a:t>
            </a:r>
          </a:p>
        </p:txBody>
      </p:sp>
      <p:sp>
        <p:nvSpPr>
          <p:cNvPr id="4" name="Slide Number Placeholder 3">
            <a:extLst>
              <a:ext uri="{FF2B5EF4-FFF2-40B4-BE49-F238E27FC236}">
                <a16:creationId xmlns:a16="http://schemas.microsoft.com/office/drawing/2014/main" id="{59EE2A1D-1094-26DB-698A-E726D3E1F81D}"/>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spTree>
    <p:extLst>
      <p:ext uri="{BB962C8B-B14F-4D97-AF65-F5344CB8AC3E}">
        <p14:creationId xmlns:p14="http://schemas.microsoft.com/office/powerpoint/2010/main" val="309488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E938-5BE1-C4C7-DC8E-901F6D66D1CD}"/>
              </a:ext>
            </a:extLst>
          </p:cNvPr>
          <p:cNvSpPr>
            <a:spLocks noGrp="1"/>
          </p:cNvSpPr>
          <p:nvPr>
            <p:ph type="title"/>
          </p:nvPr>
        </p:nvSpPr>
        <p:spPr/>
        <p:txBody>
          <a:bodyPr/>
          <a:lstStyle/>
          <a:p>
            <a:r>
              <a:rPr lang="en-GB" dirty="0"/>
              <a:t>Reinforcement learning (RL)</a:t>
            </a:r>
          </a:p>
        </p:txBody>
      </p:sp>
      <p:sp>
        <p:nvSpPr>
          <p:cNvPr id="3" name="Slide Number Placeholder 2">
            <a:extLst>
              <a:ext uri="{FF2B5EF4-FFF2-40B4-BE49-F238E27FC236}">
                <a16:creationId xmlns:a16="http://schemas.microsoft.com/office/drawing/2014/main" id="{434749DE-A2B9-F99E-8449-A04B7590F45A}"/>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2050" name="Picture 2" descr="A diagram of a computer program&#10;&#10;Description automatically generated">
            <a:extLst>
              <a:ext uri="{FF2B5EF4-FFF2-40B4-BE49-F238E27FC236}">
                <a16:creationId xmlns:a16="http://schemas.microsoft.com/office/drawing/2014/main" id="{577D72EC-A704-4D11-FD3E-BE6CB68FC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518" y="1960038"/>
            <a:ext cx="9461242" cy="3363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942B16-A501-B443-E84E-A6A4223814F3}"/>
              </a:ext>
            </a:extLst>
          </p:cNvPr>
          <p:cNvSpPr txBox="1"/>
          <p:nvPr/>
        </p:nvSpPr>
        <p:spPr>
          <a:xfrm>
            <a:off x="639136" y="6444477"/>
            <a:ext cx="5486400"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Understanding Deep Learning, Simon J.D. Prince,  MIT Press. </a:t>
            </a:r>
            <a:endParaRPr lang="en-GB" sz="1000" dirty="0">
              <a:latin typeface="Gill Sans MT" panose="020B0502020104020203" pitchFamily="34" charset="77"/>
            </a:endParaRPr>
          </a:p>
        </p:txBody>
      </p:sp>
    </p:spTree>
    <p:extLst>
      <p:ext uri="{BB962C8B-B14F-4D97-AF65-F5344CB8AC3E}">
        <p14:creationId xmlns:p14="http://schemas.microsoft.com/office/powerpoint/2010/main" val="416843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E8A5FFB7-D5FA-5BD7-3472-4C74EA31AEF4}"/>
              </a:ext>
            </a:extLst>
          </p:cNvPr>
          <p:cNvSpPr>
            <a:spLocks noGrp="1"/>
          </p:cNvSpPr>
          <p:nvPr>
            <p:ph type="title"/>
          </p:nvPr>
        </p:nvSpPr>
        <p:spPr/>
        <p:txBody>
          <a:bodyPr/>
          <a:lstStyle/>
          <a:p>
            <a:r>
              <a:rPr lang="en-GB" altLang="en-US"/>
              <a:t>Feature selection</a:t>
            </a:r>
          </a:p>
        </p:txBody>
      </p:sp>
      <p:sp>
        <p:nvSpPr>
          <p:cNvPr id="87042" name="Content Placeholder 2">
            <a:extLst>
              <a:ext uri="{FF2B5EF4-FFF2-40B4-BE49-F238E27FC236}">
                <a16:creationId xmlns:a16="http://schemas.microsoft.com/office/drawing/2014/main" id="{7B41B664-F123-9786-141D-531DB85153BA}"/>
              </a:ext>
            </a:extLst>
          </p:cNvPr>
          <p:cNvSpPr>
            <a:spLocks noGrp="1"/>
          </p:cNvSpPr>
          <p:nvPr>
            <p:ph idx="1"/>
          </p:nvPr>
        </p:nvSpPr>
        <p:spPr/>
        <p:txBody>
          <a:bodyPr/>
          <a:lstStyle/>
          <a:p>
            <a:r>
              <a:rPr lang="en-GB" altLang="en-US" dirty="0"/>
              <a:t>The classes in the </a:t>
            </a:r>
            <a:r>
              <a:rPr lang="en-GB" altLang="en-US" i="1" dirty="0" err="1"/>
              <a:t>sklearn.feature_selection</a:t>
            </a:r>
            <a:r>
              <a:rPr lang="en-GB" altLang="en-US" dirty="0"/>
              <a:t> module can be used for feature selection/dimensionality reduction on sample sets, either to improve estimators</a:t>
            </a:r>
            <a:r>
              <a:rPr lang="en-GB" altLang="en-GB" dirty="0"/>
              <a:t>’</a:t>
            </a:r>
            <a:r>
              <a:rPr lang="en-GB" altLang="en-US" dirty="0"/>
              <a:t> accuracy scores or to boost their performance on very high-dimensional datasets.</a:t>
            </a:r>
          </a:p>
        </p:txBody>
      </p:sp>
      <p:sp>
        <p:nvSpPr>
          <p:cNvPr id="87043" name="Slide Number Placeholder 3">
            <a:extLst>
              <a:ext uri="{FF2B5EF4-FFF2-40B4-BE49-F238E27FC236}">
                <a16:creationId xmlns:a16="http://schemas.microsoft.com/office/drawing/2014/main" id="{D4FDB4CB-4816-E83B-26B8-020BEE31E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A7B1F69-175A-5146-B485-F821E17E01A7}" type="slidenum">
              <a:rPr lang="en-GB" altLang="en-US" sz="1000">
                <a:latin typeface="Helvetica Neue" panose="02000503000000020004" pitchFamily="2" charset="0"/>
                <a:ea typeface="Helvetica Neue" panose="02000503000000020004" pitchFamily="2" charset="0"/>
              </a:rPr>
              <a:pPr/>
              <a:t>50</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DC048EDF-1899-AAF3-FF21-3B690A455D9E}"/>
              </a:ext>
            </a:extLst>
          </p:cNvPr>
          <p:cNvSpPr>
            <a:spLocks noGrp="1"/>
          </p:cNvSpPr>
          <p:nvPr>
            <p:ph type="title"/>
          </p:nvPr>
        </p:nvSpPr>
        <p:spPr/>
        <p:txBody>
          <a:bodyPr/>
          <a:lstStyle/>
          <a:p>
            <a:r>
              <a:rPr lang="en-GB" altLang="en-US" dirty="0"/>
              <a:t>Removing features with low variance</a:t>
            </a:r>
          </a:p>
        </p:txBody>
      </p:sp>
      <p:sp>
        <p:nvSpPr>
          <p:cNvPr id="88066" name="Content Placeholder 2">
            <a:extLst>
              <a:ext uri="{FF2B5EF4-FFF2-40B4-BE49-F238E27FC236}">
                <a16:creationId xmlns:a16="http://schemas.microsoft.com/office/drawing/2014/main" id="{06096C34-0D84-D384-8D6E-015072C306B1}"/>
              </a:ext>
            </a:extLst>
          </p:cNvPr>
          <p:cNvSpPr>
            <a:spLocks noGrp="1"/>
          </p:cNvSpPr>
          <p:nvPr>
            <p:ph idx="1"/>
          </p:nvPr>
        </p:nvSpPr>
        <p:spPr/>
        <p:txBody>
          <a:bodyPr/>
          <a:lstStyle/>
          <a:p>
            <a:r>
              <a:rPr lang="en-GB" altLang="en-US" i="1" dirty="0" err="1"/>
              <a:t>VarianceThreshold</a:t>
            </a:r>
            <a:r>
              <a:rPr lang="en-GB" altLang="en-US" dirty="0"/>
              <a:t> is a simple baseline approach to feature selection. </a:t>
            </a:r>
          </a:p>
          <a:p>
            <a:r>
              <a:rPr lang="en-GB" altLang="en-US" dirty="0"/>
              <a:t>It removes all features whose variances don’t meet a threshold. By default, it removes all zero-variance features, i.e. features that have the same value in all samples.</a:t>
            </a:r>
          </a:p>
          <a:p>
            <a:endParaRPr lang="en-GB" altLang="en-US" dirty="0"/>
          </a:p>
          <a:p>
            <a:r>
              <a:rPr lang="en-GB" altLang="en-US" dirty="0"/>
              <a:t>There are several other methods/techniques and models for feature selection. We will/have studied some of those in this series. </a:t>
            </a:r>
          </a:p>
        </p:txBody>
      </p:sp>
      <p:sp>
        <p:nvSpPr>
          <p:cNvPr id="88067" name="Slide Number Placeholder 3">
            <a:extLst>
              <a:ext uri="{FF2B5EF4-FFF2-40B4-BE49-F238E27FC236}">
                <a16:creationId xmlns:a16="http://schemas.microsoft.com/office/drawing/2014/main" id="{B52143E0-BB14-FB47-9208-633F4F53C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12AE97E-DB6B-9041-819B-5BD64C5A0BF2}" type="slidenum">
              <a:rPr lang="en-GB" altLang="en-US" sz="1000">
                <a:latin typeface="Helvetica Neue" panose="02000503000000020004" pitchFamily="2" charset="0"/>
                <a:ea typeface="Helvetica Neue" panose="02000503000000020004" pitchFamily="2" charset="0"/>
              </a:rPr>
              <a:pPr/>
              <a:t>51</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9BA85C-FFCD-E0FA-3850-6FE6E4B7DD67}"/>
              </a:ext>
            </a:extLst>
          </p:cNvPr>
          <p:cNvSpPr>
            <a:spLocks noGrp="1"/>
          </p:cNvSpPr>
          <p:nvPr>
            <p:ph type="body" idx="1"/>
          </p:nvPr>
        </p:nvSpPr>
        <p:spPr>
          <a:xfrm>
            <a:off x="1257062" y="2046447"/>
            <a:ext cx="9326880" cy="1500187"/>
          </a:xfrm>
        </p:spPr>
        <p:txBody>
          <a:bodyPr/>
          <a:lstStyle/>
          <a:p>
            <a:r>
              <a:rPr lang="en-GB" sz="2880" dirty="0">
                <a:solidFill>
                  <a:srgbClr val="003D7D"/>
                </a:solidFill>
              </a:rPr>
              <a:t>Some of the topics that we didn’t cover in this module</a:t>
            </a:r>
          </a:p>
          <a:p>
            <a:endParaRPr lang="en-GB" sz="2880" dirty="0">
              <a:solidFill>
                <a:srgbClr val="003D7D"/>
              </a:solidFill>
            </a:endParaRPr>
          </a:p>
          <a:p>
            <a:r>
              <a:rPr lang="en-GB" sz="2400" dirty="0">
                <a:solidFill>
                  <a:srgbClr val="003D7D"/>
                </a:solidFill>
              </a:rPr>
              <a:t>(some of these will be covered in the optional series in March/April)</a:t>
            </a:r>
          </a:p>
          <a:p>
            <a:endParaRPr lang="en-GB" sz="2880" dirty="0">
              <a:solidFill>
                <a:srgbClr val="003D7D"/>
              </a:solidFill>
            </a:endParaRPr>
          </a:p>
        </p:txBody>
      </p:sp>
      <p:sp>
        <p:nvSpPr>
          <p:cNvPr id="4" name="Slide Number Placeholder 3">
            <a:extLst>
              <a:ext uri="{FF2B5EF4-FFF2-40B4-BE49-F238E27FC236}">
                <a16:creationId xmlns:a16="http://schemas.microsoft.com/office/drawing/2014/main" id="{B018252F-77DA-F023-1055-75F528B8DDA8}"/>
              </a:ext>
            </a:extLst>
          </p:cNvPr>
          <p:cNvSpPr>
            <a:spLocks noGrp="1"/>
          </p:cNvSpPr>
          <p:nvPr>
            <p:ph type="sldNum" sz="quarter" idx="12"/>
          </p:nvPr>
        </p:nvSpPr>
        <p:spPr/>
        <p:txBody>
          <a:bodyPr/>
          <a:lstStyle/>
          <a:p>
            <a:fld id="{9834D1D5-66F3-7D4D-9A3F-F24FEF0D885E}" type="slidenum">
              <a:rPr lang="en-GB" altLang="en-US" smtClean="0"/>
              <a:pPr/>
              <a:t>52</a:t>
            </a:fld>
            <a:endParaRPr lang="en-GB" altLang="en-US" dirty="0"/>
          </a:p>
        </p:txBody>
      </p:sp>
    </p:spTree>
    <p:extLst>
      <p:ext uri="{BB962C8B-B14F-4D97-AF65-F5344CB8AC3E}">
        <p14:creationId xmlns:p14="http://schemas.microsoft.com/office/powerpoint/2010/main" val="2183992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BC7F-58F1-9AD6-166F-886BBAEB7F81}"/>
              </a:ext>
            </a:extLst>
          </p:cNvPr>
          <p:cNvSpPr>
            <a:spLocks noGrp="1"/>
          </p:cNvSpPr>
          <p:nvPr>
            <p:ph type="title"/>
          </p:nvPr>
        </p:nvSpPr>
        <p:spPr/>
        <p:txBody>
          <a:bodyPr/>
          <a:lstStyle/>
          <a:p>
            <a:r>
              <a:rPr lang="en-GB" dirty="0"/>
              <a:t>Diffusion models* </a:t>
            </a:r>
          </a:p>
        </p:txBody>
      </p:sp>
      <p:sp>
        <p:nvSpPr>
          <p:cNvPr id="3" name="Slide Number Placeholder 2">
            <a:extLst>
              <a:ext uri="{FF2B5EF4-FFF2-40B4-BE49-F238E27FC236}">
                <a16:creationId xmlns:a16="http://schemas.microsoft.com/office/drawing/2014/main" id="{17A05BEF-882B-4391-6CC8-DFBA405179C0}"/>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3074" name="Picture 2" descr="A diagram of a bird&#10;&#10;Description automatically generated">
            <a:extLst>
              <a:ext uri="{FF2B5EF4-FFF2-40B4-BE49-F238E27FC236}">
                <a16:creationId xmlns:a16="http://schemas.microsoft.com/office/drawing/2014/main" id="{8887C2FF-C4CD-4871-1429-02200A248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419" y="1537725"/>
            <a:ext cx="9391162" cy="37825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7CAC1-E7C1-F551-8A2F-F6853D65D598}"/>
              </a:ext>
            </a:extLst>
          </p:cNvPr>
          <p:cNvSpPr txBox="1"/>
          <p:nvPr/>
        </p:nvSpPr>
        <p:spPr>
          <a:xfrm>
            <a:off x="911424" y="6381751"/>
            <a:ext cx="5486400"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Understanding Deep Learning, Simon J.D. Prince,  MIT Press. </a:t>
            </a:r>
            <a:endParaRPr lang="en-GB" sz="1000" dirty="0">
              <a:latin typeface="Gill Sans MT" panose="020B0502020104020203" pitchFamily="34" charset="77"/>
            </a:endParaRPr>
          </a:p>
        </p:txBody>
      </p:sp>
    </p:spTree>
    <p:extLst>
      <p:ext uri="{BB962C8B-B14F-4D97-AF65-F5344CB8AC3E}">
        <p14:creationId xmlns:p14="http://schemas.microsoft.com/office/powerpoint/2010/main" val="2138590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A41C-932C-8245-BE3E-BC26EDC324C1}"/>
              </a:ext>
            </a:extLst>
          </p:cNvPr>
          <p:cNvSpPr>
            <a:spLocks noGrp="1"/>
          </p:cNvSpPr>
          <p:nvPr>
            <p:ph type="title"/>
          </p:nvPr>
        </p:nvSpPr>
        <p:spPr/>
        <p:txBody>
          <a:bodyPr/>
          <a:lstStyle/>
          <a:p>
            <a:r>
              <a:rPr lang="en-GB" dirty="0"/>
              <a:t>Adversarial Examples</a:t>
            </a:r>
          </a:p>
        </p:txBody>
      </p:sp>
      <p:sp>
        <p:nvSpPr>
          <p:cNvPr id="9" name="Content Placeholder 8">
            <a:extLst>
              <a:ext uri="{FF2B5EF4-FFF2-40B4-BE49-F238E27FC236}">
                <a16:creationId xmlns:a16="http://schemas.microsoft.com/office/drawing/2014/main" id="{8780D761-FD85-4646-A79C-F423A4A93207}"/>
              </a:ext>
            </a:extLst>
          </p:cNvPr>
          <p:cNvSpPr>
            <a:spLocks noGrp="1"/>
          </p:cNvSpPr>
          <p:nvPr>
            <p:ph idx="1"/>
          </p:nvPr>
        </p:nvSpPr>
        <p:spPr/>
        <p:txBody>
          <a:bodyPr/>
          <a:lstStyle/>
          <a:p>
            <a:r>
              <a:rPr lang="en-GB" dirty="0"/>
              <a:t>Can we change one pixel in an image to deceive a machine learning model? </a:t>
            </a:r>
          </a:p>
        </p:txBody>
      </p:sp>
      <p:sp>
        <p:nvSpPr>
          <p:cNvPr id="4" name="Slide Number Placeholder 3">
            <a:extLst>
              <a:ext uri="{FF2B5EF4-FFF2-40B4-BE49-F238E27FC236}">
                <a16:creationId xmlns:a16="http://schemas.microsoft.com/office/drawing/2014/main" id="{45A1A44A-F58A-6348-ADBC-CC1FF8222B9B}"/>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a:p>
        </p:txBody>
      </p:sp>
      <p:pic>
        <p:nvPicPr>
          <p:cNvPr id="7" name="Picture 6" descr="A picture containing chart&#10;&#10;Description automatically generated">
            <a:extLst>
              <a:ext uri="{FF2B5EF4-FFF2-40B4-BE49-F238E27FC236}">
                <a16:creationId xmlns:a16="http://schemas.microsoft.com/office/drawing/2014/main" id="{3058C09B-7A2D-AB47-BD96-AD9C49E4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420889"/>
            <a:ext cx="6236148" cy="2921620"/>
          </a:xfrm>
          <a:prstGeom prst="rect">
            <a:avLst/>
          </a:prstGeom>
        </p:spPr>
      </p:pic>
      <p:sp>
        <p:nvSpPr>
          <p:cNvPr id="8" name="TextBox 7">
            <a:extLst>
              <a:ext uri="{FF2B5EF4-FFF2-40B4-BE49-F238E27FC236}">
                <a16:creationId xmlns:a16="http://schemas.microsoft.com/office/drawing/2014/main" id="{978914E0-4BB1-2540-8624-2382BD125FB9}"/>
              </a:ext>
            </a:extLst>
          </p:cNvPr>
          <p:cNvSpPr txBox="1"/>
          <p:nvPr/>
        </p:nvSpPr>
        <p:spPr>
          <a:xfrm>
            <a:off x="983432" y="6035746"/>
            <a:ext cx="6365845" cy="707886"/>
          </a:xfrm>
          <a:prstGeom prst="rect">
            <a:avLst/>
          </a:prstGeom>
          <a:noFill/>
        </p:spPr>
        <p:txBody>
          <a:bodyPr wrap="none" rtlCol="0">
            <a:spAutoFit/>
          </a:bodyPr>
          <a:lstStyle/>
          <a:p>
            <a:r>
              <a:rPr lang="en-GB" sz="1000" dirty="0">
                <a:latin typeface="Gill Sans MT" panose="020B0502020104020203" pitchFamily="34" charset="77"/>
              </a:rPr>
              <a:t>Original paper: </a:t>
            </a:r>
            <a:r>
              <a:rPr lang="en-GB" sz="1000" i="1" dirty="0" err="1">
                <a:latin typeface="Gill Sans MT" panose="020B0502020104020203" pitchFamily="34" charset="77"/>
              </a:rPr>
              <a:t>Su</a:t>
            </a:r>
            <a:r>
              <a:rPr lang="en-GB" sz="1000" i="1" dirty="0">
                <a:latin typeface="Gill Sans MT" panose="020B0502020104020203" pitchFamily="34" charset="77"/>
              </a:rPr>
              <a:t>, Jiawei, Danilo Vasconcellos Vargas, and </a:t>
            </a:r>
            <a:r>
              <a:rPr lang="en-GB" sz="1000" i="1" dirty="0" err="1">
                <a:latin typeface="Gill Sans MT" panose="020B0502020104020203" pitchFamily="34" charset="77"/>
              </a:rPr>
              <a:t>Kouichi</a:t>
            </a:r>
            <a:r>
              <a:rPr lang="en-GB" sz="1000" i="1" dirty="0">
                <a:latin typeface="Gill Sans MT" panose="020B0502020104020203" pitchFamily="34" charset="77"/>
              </a:rPr>
              <a:t> Sakurai. "One pixel attack for fooling deep neural networks.</a:t>
            </a:r>
            <a:br>
              <a:rPr lang="en-GB" sz="1000" i="1" dirty="0">
                <a:latin typeface="Gill Sans MT" panose="020B0502020104020203" pitchFamily="34" charset="77"/>
              </a:rPr>
            </a:br>
            <a:r>
              <a:rPr lang="en-GB" sz="1000" i="1" dirty="0">
                <a:latin typeface="Gill Sans MT" panose="020B0502020104020203" pitchFamily="34" charset="77"/>
              </a:rPr>
              <a:t>"IEEE Transactions on Evolutionary Computation (2019)</a:t>
            </a:r>
          </a:p>
          <a:p>
            <a:endParaRPr lang="en-GB" sz="1000" dirty="0">
              <a:latin typeface="Gill Sans MT" panose="020B0502020104020203" pitchFamily="34" charset="77"/>
            </a:endParaRPr>
          </a:p>
          <a:p>
            <a:r>
              <a:rPr lang="en-GB" sz="1000" dirty="0">
                <a:latin typeface="Gill Sans MT" panose="020B0502020104020203" pitchFamily="34" charset="77"/>
              </a:rPr>
              <a:t>Image source: https://</a:t>
            </a:r>
            <a:r>
              <a:rPr lang="en-GB" sz="1000" dirty="0" err="1">
                <a:latin typeface="Gill Sans MT" panose="020B0502020104020203" pitchFamily="34" charset="77"/>
              </a:rPr>
              <a:t>christophm.github.io</a:t>
            </a:r>
            <a:r>
              <a:rPr lang="en-GB" sz="1000" dirty="0">
                <a:latin typeface="Gill Sans MT" panose="020B0502020104020203" pitchFamily="34" charset="77"/>
              </a:rPr>
              <a:t>/interpretable-ml-book/</a:t>
            </a:r>
            <a:r>
              <a:rPr lang="en-GB" sz="1000" dirty="0" err="1">
                <a:latin typeface="Gill Sans MT" panose="020B0502020104020203" pitchFamily="34" charset="77"/>
              </a:rPr>
              <a:t>adversarial.html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535168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CBA-4D1E-4B44-8936-8D2131CD4577}"/>
              </a:ext>
            </a:extLst>
          </p:cNvPr>
          <p:cNvSpPr>
            <a:spLocks noGrp="1"/>
          </p:cNvSpPr>
          <p:nvPr>
            <p:ph type="title"/>
          </p:nvPr>
        </p:nvSpPr>
        <p:spPr/>
        <p:txBody>
          <a:bodyPr/>
          <a:lstStyle/>
          <a:p>
            <a:r>
              <a:rPr lang="en-GB" dirty="0"/>
              <a:t>A linear adversarial example*</a:t>
            </a:r>
          </a:p>
        </p:txBody>
      </p:sp>
      <p:sp>
        <p:nvSpPr>
          <p:cNvPr id="3" name="Content Placeholder 2">
            <a:extLst>
              <a:ext uri="{FF2B5EF4-FFF2-40B4-BE49-F238E27FC236}">
                <a16:creationId xmlns:a16="http://schemas.microsoft.com/office/drawing/2014/main" id="{BE7B7EE7-B0AE-1A4A-9435-DF452BD97325}"/>
              </a:ext>
            </a:extLst>
          </p:cNvPr>
          <p:cNvSpPr>
            <a:spLocks noGrp="1"/>
          </p:cNvSpPr>
          <p:nvPr>
            <p:ph idx="1"/>
          </p:nvPr>
        </p:nvSpPr>
        <p:spPr/>
        <p:txBody>
          <a:bodyPr/>
          <a:lstStyle/>
          <a:p>
            <a:r>
              <a:rPr lang="en-GB" dirty="0"/>
              <a:t>A demonstration of fast adversarial example generation applied to </a:t>
            </a:r>
            <a:r>
              <a:rPr lang="en-GB" dirty="0" err="1"/>
              <a:t>GoogLeNet</a:t>
            </a:r>
            <a:r>
              <a:rPr lang="en-GB" dirty="0"/>
              <a:t>(</a:t>
            </a:r>
            <a:r>
              <a:rPr lang="en-GB" dirty="0" err="1"/>
              <a:t>Szegedy</a:t>
            </a:r>
            <a:r>
              <a:rPr lang="en-GB" dirty="0"/>
              <a:t> et al., 2014) on ImageNet. </a:t>
            </a:r>
          </a:p>
          <a:p>
            <a:endParaRPr lang="en-GB" dirty="0"/>
          </a:p>
        </p:txBody>
      </p:sp>
      <p:sp>
        <p:nvSpPr>
          <p:cNvPr id="4" name="Slide Number Placeholder 3">
            <a:extLst>
              <a:ext uri="{FF2B5EF4-FFF2-40B4-BE49-F238E27FC236}">
                <a16:creationId xmlns:a16="http://schemas.microsoft.com/office/drawing/2014/main" id="{0E43D2F4-73DE-A64D-A10F-0BC6D5743FC4}"/>
              </a:ext>
            </a:extLst>
          </p:cNvPr>
          <p:cNvSpPr>
            <a:spLocks noGrp="1"/>
          </p:cNvSpPr>
          <p:nvPr>
            <p:ph type="sldNum" sz="quarter" idx="12"/>
          </p:nvPr>
        </p:nvSpPr>
        <p:spPr/>
        <p:txBody>
          <a:bodyPr/>
          <a:lstStyle/>
          <a:p>
            <a:fld id="{44E22EE9-B8A0-0641-9265-052CFE9B95A7}" type="slidenum">
              <a:rPr lang="en-GB" altLang="en-US" smtClean="0"/>
              <a:pPr/>
              <a:t>55</a:t>
            </a:fld>
            <a:endParaRPr lang="en-GB" altLang="en-US" dirty="0"/>
          </a:p>
        </p:txBody>
      </p:sp>
      <p:pic>
        <p:nvPicPr>
          <p:cNvPr id="6" name="Picture 5" descr="A collage of a panda&#10;&#10;Description automatically generated with low confidence">
            <a:extLst>
              <a:ext uri="{FF2B5EF4-FFF2-40B4-BE49-F238E27FC236}">
                <a16:creationId xmlns:a16="http://schemas.microsoft.com/office/drawing/2014/main" id="{A3674295-7D82-D341-8092-A510B991B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7" y="2492896"/>
            <a:ext cx="7088656" cy="2880320"/>
          </a:xfrm>
          <a:prstGeom prst="rect">
            <a:avLst/>
          </a:prstGeom>
        </p:spPr>
      </p:pic>
      <p:sp>
        <p:nvSpPr>
          <p:cNvPr id="7" name="TextBox 6">
            <a:extLst>
              <a:ext uri="{FF2B5EF4-FFF2-40B4-BE49-F238E27FC236}">
                <a16:creationId xmlns:a16="http://schemas.microsoft.com/office/drawing/2014/main" id="{2EB34FC4-D631-FF4E-B8E9-05F666497E18}"/>
              </a:ext>
            </a:extLst>
          </p:cNvPr>
          <p:cNvSpPr txBox="1"/>
          <p:nvPr/>
        </p:nvSpPr>
        <p:spPr>
          <a:xfrm>
            <a:off x="911424" y="6381751"/>
            <a:ext cx="6417141" cy="400110"/>
          </a:xfrm>
          <a:prstGeom prst="rect">
            <a:avLst/>
          </a:prstGeom>
          <a:noFill/>
        </p:spPr>
        <p:txBody>
          <a:bodyPr wrap="none" rtlCol="0">
            <a:spAutoFit/>
          </a:bodyPr>
          <a:lstStyle/>
          <a:p>
            <a:r>
              <a:rPr lang="en-GB" sz="1000" dirty="0">
                <a:latin typeface="Gill Sans MT" panose="020B0502020104020203" pitchFamily="34" charset="77"/>
              </a:rPr>
              <a:t>Original paper: Explaining and Harnessing Adversarial Examples,  Ian J. Goodfellow, Jonathon </a:t>
            </a:r>
            <a:r>
              <a:rPr lang="en-GB" sz="1000" dirty="0" err="1">
                <a:latin typeface="Gill Sans MT" panose="020B0502020104020203" pitchFamily="34" charset="77"/>
              </a:rPr>
              <a:t>Shlens</a:t>
            </a:r>
            <a:r>
              <a:rPr lang="en-GB" sz="1000" dirty="0">
                <a:latin typeface="Gill Sans MT" panose="020B0502020104020203" pitchFamily="34" charset="77"/>
              </a:rPr>
              <a:t>, Christian </a:t>
            </a:r>
            <a:r>
              <a:rPr lang="en-GB" sz="1000" dirty="0" err="1">
                <a:latin typeface="Gill Sans MT" panose="020B0502020104020203" pitchFamily="34" charset="77"/>
              </a:rPr>
              <a:t>Szegedy</a:t>
            </a:r>
            <a:r>
              <a:rPr lang="en-GB" sz="1000" dirty="0">
                <a:latin typeface="Gill Sans MT" panose="020B0502020104020203" pitchFamily="34" charset="77"/>
              </a:rPr>
              <a:t>, </a:t>
            </a:r>
          </a:p>
          <a:p>
            <a:r>
              <a:rPr lang="en-GB" sz="1000" dirty="0">
                <a:latin typeface="Gill Sans MT" panose="020B0502020104020203" pitchFamily="34" charset="77"/>
              </a:rPr>
              <a:t>https://</a:t>
            </a:r>
            <a:r>
              <a:rPr lang="en-GB" sz="1000" dirty="0" err="1">
                <a:latin typeface="Gill Sans MT" panose="020B0502020104020203" pitchFamily="34" charset="77"/>
              </a:rPr>
              <a:t>arxiv.org</a:t>
            </a:r>
            <a:r>
              <a:rPr lang="en-GB" sz="1000" dirty="0">
                <a:latin typeface="Gill Sans MT" panose="020B0502020104020203" pitchFamily="34" charset="77"/>
              </a:rPr>
              <a:t>/abs/1412.6572</a:t>
            </a:r>
          </a:p>
        </p:txBody>
      </p:sp>
    </p:spTree>
    <p:extLst>
      <p:ext uri="{BB962C8B-B14F-4D97-AF65-F5344CB8AC3E}">
        <p14:creationId xmlns:p14="http://schemas.microsoft.com/office/powerpoint/2010/main" val="2631415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56</a:t>
            </a:fld>
            <a:endParaRPr lang="en-GB" altLang="en-US" dirty="0"/>
          </a:p>
        </p:txBody>
      </p:sp>
      <p:sp>
        <p:nvSpPr>
          <p:cNvPr id="6" name="Content Placeholder 2">
            <a:extLst>
              <a:ext uri="{FF2B5EF4-FFF2-40B4-BE49-F238E27FC236}">
                <a16:creationId xmlns:a16="http://schemas.microsoft.com/office/drawing/2014/main" id="{22630D38-BED7-C973-6393-0026B1B27772}"/>
              </a:ext>
            </a:extLst>
          </p:cNvPr>
          <p:cNvSpPr>
            <a:spLocks noGrp="1"/>
          </p:cNvSpPr>
          <p:nvPr>
            <p:ph idx="1"/>
          </p:nvPr>
        </p:nvSpPr>
        <p:spPr>
          <a:xfrm>
            <a:off x="609600" y="1268414"/>
            <a:ext cx="10972800" cy="4968875"/>
          </a:xfrm>
        </p:spPr>
        <p:txBody>
          <a:bodyPr/>
          <a:lstStyle/>
          <a:p>
            <a:r>
              <a:rPr lang="en-GB" noProof="0" dirty="0"/>
              <a:t>Please feel free to arrange a meeting or email (</a:t>
            </a:r>
            <a:r>
              <a:rPr lang="en-GB" noProof="0" dirty="0" err="1"/>
              <a:t>p.barnaghi@imperial.ac.uk</a:t>
            </a:r>
            <a:r>
              <a:rPr lang="en-GB" noProof="0" dirty="0"/>
              <a:t>). </a:t>
            </a:r>
          </a:p>
          <a:p>
            <a:r>
              <a:rPr lang="en-GB" dirty="0"/>
              <a:t>To arrange a meeting, please email my colleague, Ms Rhiannon Kirby.</a:t>
            </a:r>
            <a:endParaRPr lang="en-GB" noProof="0" dirty="0"/>
          </a:p>
          <a:p>
            <a:r>
              <a:rPr lang="en-GB" noProof="0" dirty="0"/>
              <a:t>My office: 928, Sir Michael Uren Research Hub, White City Campus.</a:t>
            </a:r>
          </a:p>
          <a:p>
            <a:endParaRPr lang="en-GB" noProof="0"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939-F675-AC8B-4D30-DDC477D2F5E8}"/>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403121A0-EB9D-84CA-5F67-11331D909B1C}"/>
              </a:ext>
            </a:extLst>
          </p:cNvPr>
          <p:cNvSpPr>
            <a:spLocks noGrp="1"/>
          </p:cNvSpPr>
          <p:nvPr>
            <p:ph idx="1"/>
          </p:nvPr>
        </p:nvSpPr>
        <p:spPr/>
        <p:txBody>
          <a:bodyPr/>
          <a:lstStyle/>
          <a:p>
            <a:r>
              <a:rPr lang="en-GB" sz="2160" dirty="0"/>
              <a:t>Reinforcement learning methods address the problem of maximising future reward by mapping states in the environment to actions and are among the most widely used tools in AI research (</a:t>
            </a:r>
            <a:r>
              <a:rPr lang="en-GB" sz="2160" dirty="0">
                <a:solidFill>
                  <a:srgbClr val="2196D1"/>
                </a:solidFill>
              </a:rPr>
              <a:t>Sutton and Barto, 1998</a:t>
            </a:r>
            <a:r>
              <a:rPr lang="en-GB" sz="2160" dirty="0"/>
              <a:t>). </a:t>
            </a:r>
          </a:p>
          <a:p>
            <a:endParaRPr lang="en-GB" sz="2160" dirty="0"/>
          </a:p>
          <a:p>
            <a:r>
              <a:rPr lang="en-GB" sz="2160" dirty="0"/>
              <a:t>RL methods were originally inspired by research into animal learning. In particular, developing temporal-difference (TD) methods, a critical component of many RL models, was inextricably intertwined with research into animal behaviour in conditioning experiments. </a:t>
            </a:r>
          </a:p>
          <a:p>
            <a:endParaRPr lang="en-GB" sz="2160" dirty="0"/>
          </a:p>
          <a:p>
            <a:r>
              <a:rPr lang="en-GB" sz="2000" dirty="0"/>
              <a:t>Examples of neuroscience-informed RL models include TD methods and related techniques that have gone on to supply the core technology for recent advances in AI, ranging from robotic control (</a:t>
            </a:r>
            <a:r>
              <a:rPr lang="en-GB" sz="2000" dirty="0">
                <a:solidFill>
                  <a:srgbClr val="2196D1"/>
                </a:solidFill>
              </a:rPr>
              <a:t>Hafner and </a:t>
            </a:r>
            <a:r>
              <a:rPr lang="en-GB" sz="2000" dirty="0" err="1">
                <a:solidFill>
                  <a:srgbClr val="2196D1"/>
                </a:solidFill>
              </a:rPr>
              <a:t>Riedmiller</a:t>
            </a:r>
            <a:r>
              <a:rPr lang="en-GB" sz="2000" dirty="0">
                <a:solidFill>
                  <a:srgbClr val="2196D1"/>
                </a:solidFill>
              </a:rPr>
              <a:t>, 2011</a:t>
            </a:r>
            <a:r>
              <a:rPr lang="en-GB" sz="2000" dirty="0"/>
              <a:t>) to expert play in backgammon (</a:t>
            </a:r>
            <a:r>
              <a:rPr lang="en-GB" sz="2000" dirty="0" err="1">
                <a:solidFill>
                  <a:srgbClr val="2196D1"/>
                </a:solidFill>
              </a:rPr>
              <a:t>Tesauro</a:t>
            </a:r>
            <a:r>
              <a:rPr lang="en-GB" sz="2000" dirty="0">
                <a:solidFill>
                  <a:srgbClr val="2196D1"/>
                </a:solidFill>
              </a:rPr>
              <a:t>, 1995</a:t>
            </a:r>
            <a:r>
              <a:rPr lang="en-GB" sz="2000" dirty="0"/>
              <a:t>) and Go (</a:t>
            </a:r>
            <a:r>
              <a:rPr lang="en-GB" sz="2000" dirty="0">
                <a:solidFill>
                  <a:srgbClr val="2196D1"/>
                </a:solidFill>
              </a:rPr>
              <a:t>Silver </a:t>
            </a:r>
            <a:r>
              <a:rPr lang="en-GB" sz="2000" i="1" dirty="0">
                <a:solidFill>
                  <a:srgbClr val="2196D1"/>
                </a:solidFill>
              </a:rPr>
              <a:t>et al</a:t>
            </a:r>
            <a:r>
              <a:rPr lang="en-GB" sz="2000" dirty="0">
                <a:solidFill>
                  <a:srgbClr val="2196D1"/>
                </a:solidFill>
              </a:rPr>
              <a:t>., 2016</a:t>
            </a:r>
            <a:r>
              <a:rPr lang="en-GB" sz="2000" dirty="0"/>
              <a:t>), and protein structures, AlphaFold (</a:t>
            </a:r>
            <a:r>
              <a:rPr lang="en-GB" sz="2000" dirty="0">
                <a:solidFill>
                  <a:srgbClr val="2196D1"/>
                </a:solidFill>
              </a:rPr>
              <a:t>Jumper </a:t>
            </a:r>
            <a:r>
              <a:rPr lang="en-GB" sz="2000" i="1" dirty="0">
                <a:solidFill>
                  <a:srgbClr val="2196D1"/>
                </a:solidFill>
              </a:rPr>
              <a:t>et al</a:t>
            </a:r>
            <a:r>
              <a:rPr lang="en-GB" sz="2000" dirty="0">
                <a:solidFill>
                  <a:srgbClr val="2196D1"/>
                </a:solidFill>
              </a:rPr>
              <a:t>., 2021</a:t>
            </a:r>
            <a:r>
              <a:rPr lang="en-GB" sz="2000" dirty="0"/>
              <a:t>).</a:t>
            </a:r>
          </a:p>
          <a:p>
            <a:endParaRPr lang="en-GB" sz="2160" dirty="0"/>
          </a:p>
          <a:p>
            <a:endParaRPr lang="en-GB" dirty="0"/>
          </a:p>
          <a:p>
            <a:endParaRPr lang="en-GB" dirty="0"/>
          </a:p>
        </p:txBody>
      </p:sp>
      <p:sp>
        <p:nvSpPr>
          <p:cNvPr id="4" name="Slide Number Placeholder 3">
            <a:extLst>
              <a:ext uri="{FF2B5EF4-FFF2-40B4-BE49-F238E27FC236}">
                <a16:creationId xmlns:a16="http://schemas.microsoft.com/office/drawing/2014/main" id="{7779A1A0-7CF5-6092-11F7-4C4C748A8F72}"/>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6" name="TextBox 5">
            <a:extLst>
              <a:ext uri="{FF2B5EF4-FFF2-40B4-BE49-F238E27FC236}">
                <a16:creationId xmlns:a16="http://schemas.microsoft.com/office/drawing/2014/main" id="{E7CE849C-C972-667C-45D5-C6F85015469D}"/>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55314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24D4-2906-F72D-DB33-61F96837D4B3}"/>
              </a:ext>
            </a:extLst>
          </p:cNvPr>
          <p:cNvSpPr>
            <a:spLocks noGrp="1"/>
          </p:cNvSpPr>
          <p:nvPr>
            <p:ph type="title"/>
          </p:nvPr>
        </p:nvSpPr>
        <p:spPr/>
        <p:txBody>
          <a:bodyPr/>
          <a:lstStyle/>
          <a:p>
            <a:r>
              <a:rPr lang="en-GB" dirty="0"/>
              <a:t>Reinforcement learning in AlphaFold</a:t>
            </a:r>
          </a:p>
        </p:txBody>
      </p:sp>
      <p:sp>
        <p:nvSpPr>
          <p:cNvPr id="3" name="Content Placeholder 2">
            <a:extLst>
              <a:ext uri="{FF2B5EF4-FFF2-40B4-BE49-F238E27FC236}">
                <a16:creationId xmlns:a16="http://schemas.microsoft.com/office/drawing/2014/main" id="{F858B032-8843-B661-4DB4-D76443A09288}"/>
              </a:ext>
            </a:extLst>
          </p:cNvPr>
          <p:cNvSpPr>
            <a:spLocks noGrp="1"/>
          </p:cNvSpPr>
          <p:nvPr>
            <p:ph idx="1"/>
          </p:nvPr>
        </p:nvSpPr>
        <p:spPr>
          <a:xfrm>
            <a:off x="609600" y="1268414"/>
            <a:ext cx="6422504" cy="4968875"/>
          </a:xfrm>
        </p:spPr>
        <p:txBody>
          <a:bodyPr/>
          <a:lstStyle/>
          <a:p>
            <a:r>
              <a:rPr lang="en-GB" dirty="0"/>
              <a:t>Several components of AlphaFold's machine learning pipeline rely on supervised learning, such as predicting residue-residue distance and orientation from large datasets. </a:t>
            </a:r>
          </a:p>
          <a:p>
            <a:r>
              <a:rPr lang="en-GB" dirty="0"/>
              <a:t>However, reinforcement learning enhances predictions by providing feedback and implementing an iterative optimisation process. </a:t>
            </a:r>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4D1822E-3C2F-60CA-829A-11581E10276C}"/>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pic>
        <p:nvPicPr>
          <p:cNvPr id="7" name="Picture 2">
            <a:extLst>
              <a:ext uri="{FF2B5EF4-FFF2-40B4-BE49-F238E27FC236}">
                <a16:creationId xmlns:a16="http://schemas.microsoft.com/office/drawing/2014/main" id="{27A0C53C-7814-7883-2078-4BC7D96A8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928" y="692696"/>
            <a:ext cx="4248472" cy="55565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DF96FE-8D7C-CE9A-7970-5F24943D8144}"/>
              </a:ext>
            </a:extLst>
          </p:cNvPr>
          <p:cNvSpPr txBox="1"/>
          <p:nvPr/>
        </p:nvSpPr>
        <p:spPr>
          <a:xfrm>
            <a:off x="609600" y="6351558"/>
            <a:ext cx="6098146" cy="400110"/>
          </a:xfrm>
          <a:prstGeom prst="rect">
            <a:avLst/>
          </a:prstGeom>
          <a:noFill/>
        </p:spPr>
        <p:txBody>
          <a:bodyPr wrap="square">
            <a:spAutoFit/>
          </a:bodyPr>
          <a:lstStyle/>
          <a:p>
            <a:r>
              <a:rPr lang="en-GB" sz="1000" b="0" i="0" u="none" strike="noStrike" dirty="0">
                <a:solidFill>
                  <a:srgbClr val="212121"/>
                </a:solidFill>
                <a:effectLst/>
                <a:latin typeface="Gill Sans MT" panose="020B0502020104020203" pitchFamily="34" charset="77"/>
              </a:rPr>
              <a:t>Image source: Altman RB. A Holy Grail - The Prediction of Protein Structure. N Engl J Med. 2023 Oct 12;389(15):1431-1434. </a:t>
            </a:r>
            <a:r>
              <a:rPr lang="en-GB" sz="1000" b="0" i="0" u="none" strike="noStrike" dirty="0" err="1">
                <a:solidFill>
                  <a:srgbClr val="212121"/>
                </a:solidFill>
                <a:effectLst/>
                <a:latin typeface="Gill Sans MT" panose="020B0502020104020203" pitchFamily="34" charset="77"/>
              </a:rPr>
              <a:t>doi</a:t>
            </a:r>
            <a:r>
              <a:rPr lang="en-GB" sz="1000" b="0" i="0" u="none" strike="noStrike" dirty="0">
                <a:solidFill>
                  <a:srgbClr val="212121"/>
                </a:solidFill>
                <a:effectLst/>
                <a:latin typeface="Gill Sans MT" panose="020B0502020104020203" pitchFamily="34" charset="77"/>
              </a:rPr>
              <a:t>: 10.1056/NEJMcibr2307735. </a:t>
            </a:r>
            <a:endParaRPr lang="en-GB" sz="1000" dirty="0">
              <a:latin typeface="Gill Sans MT" panose="020B0502020104020203" pitchFamily="34" charset="77"/>
            </a:endParaRPr>
          </a:p>
        </p:txBody>
      </p:sp>
    </p:spTree>
    <p:extLst>
      <p:ext uri="{BB962C8B-B14F-4D97-AF65-F5344CB8AC3E}">
        <p14:creationId xmlns:p14="http://schemas.microsoft.com/office/powerpoint/2010/main" val="4037873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BBAC-E14E-1527-E943-50892662A43B}"/>
              </a:ext>
            </a:extLst>
          </p:cNvPr>
          <p:cNvSpPr>
            <a:spLocks noGrp="1"/>
          </p:cNvSpPr>
          <p:nvPr>
            <p:ph type="title"/>
          </p:nvPr>
        </p:nvSpPr>
        <p:spPr/>
        <p:txBody>
          <a:bodyPr/>
          <a:lstStyle/>
          <a:p>
            <a:r>
              <a:rPr lang="en-GB" dirty="0"/>
              <a:t>Attention-based models</a:t>
            </a:r>
          </a:p>
        </p:txBody>
      </p:sp>
      <p:sp>
        <p:nvSpPr>
          <p:cNvPr id="3" name="Content Placeholder 2">
            <a:extLst>
              <a:ext uri="{FF2B5EF4-FFF2-40B4-BE49-F238E27FC236}">
                <a16:creationId xmlns:a16="http://schemas.microsoft.com/office/drawing/2014/main" id="{5F901B96-0CBA-899B-222E-16625429BD48}"/>
              </a:ext>
            </a:extLst>
          </p:cNvPr>
          <p:cNvSpPr>
            <a:spLocks noGrp="1"/>
          </p:cNvSpPr>
          <p:nvPr>
            <p:ph idx="1"/>
          </p:nvPr>
        </p:nvSpPr>
        <p:spPr/>
        <p:txBody>
          <a:bodyPr/>
          <a:lstStyle/>
          <a:p>
            <a:r>
              <a:rPr lang="en-GB" sz="2160" dirty="0"/>
              <a:t>The brain does not learn by applying a single, global optimisation principle within a uniform, undifferentiated neural network (</a:t>
            </a:r>
            <a:r>
              <a:rPr lang="en-GB" sz="2160" dirty="0" err="1">
                <a:solidFill>
                  <a:srgbClr val="2196D1"/>
                </a:solidFill>
              </a:rPr>
              <a:t>Marblestone</a:t>
            </a:r>
            <a:r>
              <a:rPr lang="en-GB" sz="2160" dirty="0">
                <a:solidFill>
                  <a:srgbClr val="2196D1"/>
                </a:solidFill>
              </a:rPr>
              <a:t> et al., 2016</a:t>
            </a:r>
            <a:r>
              <a:rPr lang="en-GB" sz="2160" dirty="0"/>
              <a:t>). </a:t>
            </a:r>
          </a:p>
          <a:p>
            <a:r>
              <a:rPr lang="en-GB" sz="2160" dirty="0"/>
              <a:t>Biological brains are modular, with distinct but interacting subsystems underpinning key functions such as memory, language, and cognitive control (</a:t>
            </a:r>
            <a:r>
              <a:rPr lang="en-GB" sz="2160" dirty="0">
                <a:solidFill>
                  <a:srgbClr val="2196D1"/>
                </a:solidFill>
              </a:rPr>
              <a:t>Anderson et al., 2004; Shallice, 1988</a:t>
            </a:r>
            <a:r>
              <a:rPr lang="en-GB" sz="2160" dirty="0"/>
              <a:t>). </a:t>
            </a:r>
          </a:p>
          <a:p>
            <a:endParaRPr lang="en-GB" sz="2160" dirty="0"/>
          </a:p>
          <a:p>
            <a:r>
              <a:rPr lang="en-GB" sz="2160" dirty="0"/>
              <a:t>One illustrative example is recent AI work on attention. Until recently, most CNN models worked directly on entire images or video frames, with equal priority given to all image pixels at the earliest processing stage. The primate visual system works differently. </a:t>
            </a:r>
          </a:p>
          <a:p>
            <a:endParaRPr lang="en-GB" dirty="0"/>
          </a:p>
        </p:txBody>
      </p:sp>
      <p:sp>
        <p:nvSpPr>
          <p:cNvPr id="4" name="Slide Number Placeholder 3">
            <a:extLst>
              <a:ext uri="{FF2B5EF4-FFF2-40B4-BE49-F238E27FC236}">
                <a16:creationId xmlns:a16="http://schemas.microsoft.com/office/drawing/2014/main" id="{1C3C15BE-D66D-D1A8-D03F-45F574C3D10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
        <p:nvSpPr>
          <p:cNvPr id="7" name="TextBox 6">
            <a:extLst>
              <a:ext uri="{FF2B5EF4-FFF2-40B4-BE49-F238E27FC236}">
                <a16:creationId xmlns:a16="http://schemas.microsoft.com/office/drawing/2014/main" id="{A2E1BA6D-D0CD-0223-2F76-036627D53D0A}"/>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883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00C-5413-4425-B397-3BD765B6A0E6}"/>
              </a:ext>
            </a:extLst>
          </p:cNvPr>
          <p:cNvSpPr>
            <a:spLocks noGrp="1"/>
          </p:cNvSpPr>
          <p:nvPr>
            <p:ph type="title"/>
          </p:nvPr>
        </p:nvSpPr>
        <p:spPr/>
        <p:txBody>
          <a:bodyPr/>
          <a:lstStyle/>
          <a:p>
            <a:r>
              <a:rPr lang="en-GB" dirty="0"/>
              <a:t>CNNs and attention</a:t>
            </a:r>
          </a:p>
        </p:txBody>
      </p:sp>
      <p:sp>
        <p:nvSpPr>
          <p:cNvPr id="3" name="Content Placeholder 2">
            <a:extLst>
              <a:ext uri="{FF2B5EF4-FFF2-40B4-BE49-F238E27FC236}">
                <a16:creationId xmlns:a16="http://schemas.microsoft.com/office/drawing/2014/main" id="{6D8285EA-6F98-8358-3CB9-E3E94AFF452B}"/>
              </a:ext>
            </a:extLst>
          </p:cNvPr>
          <p:cNvSpPr>
            <a:spLocks noGrp="1"/>
          </p:cNvSpPr>
          <p:nvPr>
            <p:ph idx="1"/>
          </p:nvPr>
        </p:nvSpPr>
        <p:spPr/>
        <p:txBody>
          <a:bodyPr/>
          <a:lstStyle/>
          <a:p>
            <a:r>
              <a:rPr lang="en-GB" sz="2160" dirty="0"/>
              <a:t>Rather than processing all input in parallel, visual attention shifts strategically among locations and objects, centring processing resources and representational coordinates on a series of regions in turn (</a:t>
            </a:r>
            <a:r>
              <a:rPr lang="en-GB" sz="2160" dirty="0">
                <a:solidFill>
                  <a:srgbClr val="2196D1"/>
                </a:solidFill>
              </a:rPr>
              <a:t>Koch and Ullman, 1985; Moore and </a:t>
            </a:r>
            <a:r>
              <a:rPr lang="en-GB" sz="2160" dirty="0" err="1">
                <a:solidFill>
                  <a:srgbClr val="2196D1"/>
                </a:solidFill>
              </a:rPr>
              <a:t>Zirnsak</a:t>
            </a:r>
            <a:r>
              <a:rPr lang="en-GB" sz="2160" dirty="0">
                <a:solidFill>
                  <a:srgbClr val="2196D1"/>
                </a:solidFill>
              </a:rPr>
              <a:t>, 2017; Posner and Petersen, 1990</a:t>
            </a:r>
            <a:r>
              <a:rPr lang="en-GB" sz="2160" dirty="0"/>
              <a:t>).</a:t>
            </a:r>
          </a:p>
          <a:p>
            <a:r>
              <a:rPr lang="en-GB" sz="2160" dirty="0"/>
              <a:t>Detailed neurocomputational models have shown how this piecemeal approach benefits behaviour by prioritising and isolating the information relevant at any given moment (</a:t>
            </a:r>
            <a:r>
              <a:rPr lang="en-GB" sz="2160" dirty="0" err="1">
                <a:solidFill>
                  <a:srgbClr val="2196D1"/>
                </a:solidFill>
              </a:rPr>
              <a:t>Olshausen</a:t>
            </a:r>
            <a:r>
              <a:rPr lang="en-GB" sz="2160" dirty="0">
                <a:solidFill>
                  <a:srgbClr val="2196D1"/>
                </a:solidFill>
              </a:rPr>
              <a:t> et al., 1993; Salinas and Abbott, 1997</a:t>
            </a:r>
            <a:r>
              <a:rPr lang="en-GB" sz="2160" dirty="0"/>
              <a:t>). </a:t>
            </a:r>
          </a:p>
          <a:p>
            <a:r>
              <a:rPr lang="en-GB" sz="2160" dirty="0"/>
              <a:t>One such network used this selective attentional mechanism to ignore irrelevant objects in a scene, allowing it to perform well in challenging object classification tasks in the presence of clutter (</a:t>
            </a:r>
            <a:r>
              <a:rPr lang="en-GB" sz="2160" dirty="0" err="1">
                <a:solidFill>
                  <a:srgbClr val="2196D1"/>
                </a:solidFill>
              </a:rPr>
              <a:t>Mnih</a:t>
            </a:r>
            <a:r>
              <a:rPr lang="en-GB" sz="2160" dirty="0">
                <a:solidFill>
                  <a:srgbClr val="2196D1"/>
                </a:solidFill>
              </a:rPr>
              <a:t> et al., 2014</a:t>
            </a:r>
            <a:r>
              <a:rPr lang="en-GB" sz="2160" dirty="0"/>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0DF3BF4-89A5-F1C9-741D-458DFC0801E0}"/>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
        <p:nvSpPr>
          <p:cNvPr id="6" name="TextBox 5">
            <a:extLst>
              <a:ext uri="{FF2B5EF4-FFF2-40B4-BE49-F238E27FC236}">
                <a16:creationId xmlns:a16="http://schemas.microsoft.com/office/drawing/2014/main" id="{AD39B0CE-7296-4657-3C0C-8868B5FFEDA1}"/>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95847041"/>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43343</TotalTime>
  <Words>3894</Words>
  <Application>Microsoft Macintosh PowerPoint</Application>
  <PresentationFormat>Widescreen</PresentationFormat>
  <Paragraphs>368</Paragraphs>
  <Slides>56</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56</vt:i4>
      </vt:variant>
      <vt:variant>
        <vt:lpstr>Custom Shows</vt:lpstr>
      </vt:variant>
      <vt:variant>
        <vt:i4>1</vt:i4>
      </vt:variant>
    </vt:vector>
  </HeadingPairs>
  <TitlesOfParts>
    <vt:vector size="68" baseType="lpstr">
      <vt:lpstr>ＭＳ Ｐゴシック</vt:lpstr>
      <vt:lpstr>Arial</vt:lpstr>
      <vt:lpstr>Calibri</vt:lpstr>
      <vt:lpstr>Cambria Math</vt:lpstr>
      <vt:lpstr>Gill Sans MT</vt:lpstr>
      <vt:lpstr>Helvetica Neue</vt:lpstr>
      <vt:lpstr>Helvetica Neue LT Std 45 Light</vt:lpstr>
      <vt:lpstr>LucidaGrande</vt:lpstr>
      <vt:lpstr>Verdana</vt:lpstr>
      <vt:lpstr>Wingdings</vt:lpstr>
      <vt:lpstr>CCSR</vt:lpstr>
      <vt:lpstr>PowerPoint Presentation</vt:lpstr>
      <vt:lpstr>Neuroscience and AI</vt:lpstr>
      <vt:lpstr>Transferrable ideas from neuroscience </vt:lpstr>
      <vt:lpstr>Deep learning and biological systems</vt:lpstr>
      <vt:lpstr>Reinforcement learning (RL)</vt:lpstr>
      <vt:lpstr>Reinforcement learning</vt:lpstr>
      <vt:lpstr>Reinforcement learning in AlphaFold</vt:lpstr>
      <vt:lpstr>Attention-based models</vt:lpstr>
      <vt:lpstr>CNNs and attention</vt:lpstr>
      <vt:lpstr>Selective attention</vt:lpstr>
      <vt:lpstr>Attention-based models and Transformers</vt:lpstr>
      <vt:lpstr>Standard neural networks</vt:lpstr>
      <vt:lpstr>Transformers**</vt:lpstr>
      <vt:lpstr>Transformers**</vt:lpstr>
      <vt:lpstr>Transformers**</vt:lpstr>
      <vt:lpstr>Transformers**</vt:lpstr>
      <vt:lpstr>Self-attention in matrix form**</vt:lpstr>
      <vt:lpstr>Multi-head attention**</vt:lpstr>
      <vt:lpstr>Transformer layers*</vt:lpstr>
      <vt:lpstr>Bidirectional Encoder Representations from Transformers (BERT)</vt:lpstr>
      <vt:lpstr>Pre-training</vt:lpstr>
      <vt:lpstr>Continual learning</vt:lpstr>
      <vt:lpstr>Neuroimaging and continual learning</vt:lpstr>
      <vt:lpstr>AI in neuroscience </vt:lpstr>
      <vt:lpstr>Applications of ML to diagnosis and treatment of neurodegenerative diseases</vt:lpstr>
      <vt:lpstr>ML and Electronic Healthcare Records Analysis</vt:lpstr>
      <vt:lpstr>ML for predicting the progression of disease</vt:lpstr>
      <vt:lpstr>ML in precision health and care</vt:lpstr>
      <vt:lpstr>UTI risk analysis</vt:lpstr>
      <vt:lpstr>Some other practical/useful methods and techniques</vt:lpstr>
      <vt:lpstr>Deep Autoencoders</vt:lpstr>
      <vt:lpstr>Autoencoder example</vt:lpstr>
      <vt:lpstr>Autoencoders</vt:lpstr>
      <vt:lpstr>Autoencoders</vt:lpstr>
      <vt:lpstr>In other words</vt:lpstr>
      <vt:lpstr>Important note on autoencoders</vt:lpstr>
      <vt:lpstr>Dropouts in autoencoders</vt:lpstr>
      <vt:lpstr>Undercomplete representation</vt:lpstr>
      <vt:lpstr>Learning process in autoencoders</vt:lpstr>
      <vt:lpstr>Linear decoders</vt:lpstr>
      <vt:lpstr>A semi-supervised learning scenario</vt:lpstr>
      <vt:lpstr>Encoding categorical features</vt:lpstr>
      <vt:lpstr>Encoding categorical features</vt:lpstr>
      <vt:lpstr>Encoding categorical features</vt:lpstr>
      <vt:lpstr>OneHotEncoder</vt:lpstr>
      <vt:lpstr>OneHotEncoder- example</vt:lpstr>
      <vt:lpstr>Imputation of missing values</vt:lpstr>
      <vt:lpstr>The Imputer class (in Python scikit-learn) </vt:lpstr>
      <vt:lpstr>Data imputation</vt:lpstr>
      <vt:lpstr>Feature selection</vt:lpstr>
      <vt:lpstr>Removing features with low variance</vt:lpstr>
      <vt:lpstr>PowerPoint Presentation</vt:lpstr>
      <vt:lpstr>Diffusion models* </vt:lpstr>
      <vt:lpstr>Adversarial Examples</vt:lpstr>
      <vt:lpstr>A linear adversarial example*</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296</cp:revision>
  <cp:lastPrinted>2018-10-01T18:07:26Z</cp:lastPrinted>
  <dcterms:created xsi:type="dcterms:W3CDTF">2015-10-05T13:27:19Z</dcterms:created>
  <dcterms:modified xsi:type="dcterms:W3CDTF">2025-12-31T17:50:15Z</dcterms:modified>
  <cp:category/>
</cp:coreProperties>
</file>